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420" r:id="rId4"/>
    <p:sldId id="421" r:id="rId5"/>
    <p:sldId id="422" r:id="rId6"/>
    <p:sldId id="423" r:id="rId7"/>
    <p:sldId id="424" r:id="rId8"/>
    <p:sldId id="425" r:id="rId9"/>
    <p:sldId id="426" r:id="rId10"/>
    <p:sldId id="427" r:id="rId11"/>
    <p:sldId id="428" r:id="rId12"/>
    <p:sldId id="429" r:id="rId13"/>
    <p:sldId id="430" r:id="rId14"/>
    <p:sldId id="431" r:id="rId15"/>
    <p:sldId id="432" r:id="rId16"/>
    <p:sldId id="433" r:id="rId17"/>
    <p:sldId id="43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C4E1"/>
    <a:srgbClr val="91DCF3"/>
    <a:srgbClr val="DCF4F6"/>
    <a:srgbClr val="B6E9EA"/>
    <a:srgbClr val="DFF5F3"/>
    <a:srgbClr val="CCFF66"/>
    <a:srgbClr val="CCFF99"/>
    <a:srgbClr val="000099"/>
    <a:srgbClr val="00808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59337" autoAdjust="0"/>
  </p:normalViewPr>
  <p:slideViewPr>
    <p:cSldViewPr>
      <p:cViewPr varScale="1">
        <p:scale>
          <a:sx n="71" d="100"/>
          <a:sy n="71" d="100"/>
        </p:scale>
        <p:origin x="-9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63BEF-93B8-46E2-9E17-1E082CCA5161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637E2-DC3F-4D12-BC14-6992AC1D16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6936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9413D5-C178-4D2A-87C4-B25D6DF7E349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15503-F96C-444A-9BF1-735A2AC34F68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15503-F96C-444A-9BF1-735A2AC34F68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15503-F96C-444A-9BF1-735A2AC34F68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15503-F96C-444A-9BF1-735A2AC34F68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15503-F96C-444A-9BF1-735A2AC34F68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15503-F96C-444A-9BF1-735A2AC34F68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15503-F96C-444A-9BF1-735A2AC34F68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15503-F96C-444A-9BF1-735A2AC34F68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15503-F96C-444A-9BF1-735A2AC34F68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15503-F96C-444A-9BF1-735A2AC34F68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15503-F96C-444A-9BF1-735A2AC34F68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15503-F96C-444A-9BF1-735A2AC34F68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15503-F96C-444A-9BF1-735A2AC34F68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15503-F96C-444A-9BF1-735A2AC34F68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15503-F96C-444A-9BF1-735A2AC34F68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15503-F96C-444A-9BF1-735A2AC34F68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07504" y="6597352"/>
            <a:ext cx="8784976" cy="144016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07504" y="6597352"/>
            <a:ext cx="8784976" cy="144016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107504" y="6597352"/>
            <a:ext cx="8784976" cy="144016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07504" y="6597352"/>
            <a:ext cx="8784976" cy="144016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07504" y="6597352"/>
            <a:ext cx="8784976" cy="144016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32C04-C30A-4CC7-ACC3-8D07A76C134E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1844824"/>
            <a:ext cx="3528391" cy="2123658"/>
          </a:xfrm>
          <a:prstGeom prst="rect">
            <a:avLst/>
          </a:prstGeom>
          <a:gradFill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2700000" scaled="1"/>
          </a:gra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lvl="0" algn="ctr"/>
            <a:r>
              <a:rPr lang="ru-RU" sz="4400" b="1" dirty="0"/>
              <a:t>Весёлая </a:t>
            </a:r>
          </a:p>
          <a:p>
            <a:pPr lvl="0" algn="ctr"/>
            <a:r>
              <a:rPr lang="ru-RU" sz="4400" b="1" dirty="0"/>
              <a:t>грамматика</a:t>
            </a:r>
          </a:p>
          <a:p>
            <a:pPr lvl="0" algn="ctr"/>
            <a:r>
              <a:rPr lang="ru-RU" sz="4400" b="1" i="1" dirty="0"/>
              <a:t>(игры)</a:t>
            </a: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4211960" y="5661248"/>
            <a:ext cx="4682254" cy="100811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Подготовительная группа «Солнышко»</a:t>
            </a:r>
          </a:p>
          <a:p>
            <a:pPr marL="0" indent="0"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Воспитатель: Шумакова О.А.</a:t>
            </a:r>
          </a:p>
          <a:p>
            <a:pPr marL="0" indent="0">
              <a:buNone/>
            </a:pPr>
            <a:endParaRPr lang="ru-RU" sz="15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404664"/>
            <a:ext cx="7611416" cy="769441"/>
          </a:xfrm>
          <a:prstGeom prst="rect">
            <a:avLst/>
          </a:prstGeom>
          <a:solidFill>
            <a:srgbClr val="91DCF3"/>
          </a:solidFill>
          <a:ln w="60325">
            <a:solidFill>
              <a:srgbClr val="3CC4E1"/>
            </a:solidFill>
          </a:ln>
        </p:spPr>
        <p:txBody>
          <a:bodyPr wrap="square" rtlCol="0">
            <a:spAutoFit/>
          </a:bodyPr>
          <a:lstStyle/>
          <a:p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«Пока все дома …»</a:t>
            </a:r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Овал 141"/>
          <p:cNvSpPr/>
          <p:nvPr/>
        </p:nvSpPr>
        <p:spPr>
          <a:xfrm>
            <a:off x="514806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3" name="Овал 142"/>
          <p:cNvSpPr/>
          <p:nvPr/>
        </p:nvSpPr>
        <p:spPr>
          <a:xfrm>
            <a:off x="586814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5" name="Овал 144"/>
          <p:cNvSpPr/>
          <p:nvPr/>
        </p:nvSpPr>
        <p:spPr>
          <a:xfrm>
            <a:off x="730830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6" name="Овал 145"/>
          <p:cNvSpPr/>
          <p:nvPr/>
        </p:nvSpPr>
        <p:spPr>
          <a:xfrm>
            <a:off x="802838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0" name="Овал 129"/>
          <p:cNvSpPr/>
          <p:nvPr/>
        </p:nvSpPr>
        <p:spPr>
          <a:xfrm>
            <a:off x="7308304" y="2420888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1" name="Овал 130"/>
          <p:cNvSpPr/>
          <p:nvPr/>
        </p:nvSpPr>
        <p:spPr>
          <a:xfrm>
            <a:off x="8028384" y="2420888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6" name="Овал 125"/>
          <p:cNvSpPr/>
          <p:nvPr/>
        </p:nvSpPr>
        <p:spPr>
          <a:xfrm>
            <a:off x="8028384" y="1556792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5" name="Овал 124"/>
          <p:cNvSpPr/>
          <p:nvPr/>
        </p:nvSpPr>
        <p:spPr>
          <a:xfrm>
            <a:off x="7308304" y="1556792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" name="Picture 4" descr="http://my-ivanovo.ru/wp-content/uploads/2010/06/74f16339f64a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5536" y="1052736"/>
            <a:ext cx="720080" cy="1090605"/>
          </a:xfrm>
          <a:prstGeom prst="rect">
            <a:avLst/>
          </a:prstGeom>
          <a:noFill/>
        </p:spPr>
      </p:pic>
      <p:pic>
        <p:nvPicPr>
          <p:cNvPr id="101" name="Picture 2" descr="http://img-fotki.yandex.ru/get/6110/18869520.102/0_6dcb5_9dc29150_XL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23528" y="2276872"/>
            <a:ext cx="648072" cy="818617"/>
          </a:xfrm>
          <a:prstGeom prst="rect">
            <a:avLst/>
          </a:prstGeom>
          <a:noFill/>
        </p:spPr>
      </p:pic>
      <p:pic>
        <p:nvPicPr>
          <p:cNvPr id="100" name="Picture 6" descr="http://img0.liveinternet.ru/images/attach/c/4/82/417/82417670_n_6.pn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79512" y="3068960"/>
            <a:ext cx="899592" cy="899592"/>
          </a:xfrm>
          <a:prstGeom prst="rect">
            <a:avLst/>
          </a:prstGeom>
          <a:noFill/>
        </p:spPr>
      </p:pic>
      <p:pic>
        <p:nvPicPr>
          <p:cNvPr id="104" name="Picture 8" descr="http://img-fotki.yandex.ru/get/6522/127850699.ba/0_9b7be_d3c65370_XL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 flipH="1">
            <a:off x="251520" y="4077072"/>
            <a:ext cx="1008112" cy="788281"/>
          </a:xfrm>
          <a:prstGeom prst="rect">
            <a:avLst/>
          </a:prstGeom>
          <a:noFill/>
        </p:spPr>
      </p:pic>
      <p:pic>
        <p:nvPicPr>
          <p:cNvPr id="103" name="Picture 6" descr="http://img-fotki.yandex.ru/get/4612/119528728.cb4/0_a0e71_e8c1f8cc_XL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179512" y="4869160"/>
            <a:ext cx="864096" cy="86409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59632" y="-79653"/>
            <a:ext cx="763284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</a:p>
          <a:p>
            <a:r>
              <a:rPr lang="ru-RU" dirty="0"/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0099"/>
                </a:solidFill>
              </a:rPr>
              <a:t>«Подобрать к существительным по два прилагательных, чтобы одно обозначало цвет, другое – материал» </a:t>
            </a:r>
            <a:endParaRPr lang="ru-RU" dirty="0">
              <a:solidFill>
                <a:srgbClr val="000099"/>
              </a:solidFill>
            </a:endParaRPr>
          </a:p>
          <a:p>
            <a:r>
              <a:rPr lang="ru-RU" dirty="0">
                <a:solidFill>
                  <a:srgbClr val="008080"/>
                </a:solidFill>
              </a:rPr>
              <a:t>Блузка – кремовая, шёлковая. </a:t>
            </a:r>
          </a:p>
          <a:p>
            <a:r>
              <a:rPr lang="ru-RU" dirty="0">
                <a:solidFill>
                  <a:srgbClr val="008080"/>
                </a:solidFill>
              </a:rPr>
              <a:t>Дом - …</a:t>
            </a:r>
          </a:p>
          <a:p>
            <a:r>
              <a:rPr lang="ru-RU" dirty="0">
                <a:solidFill>
                  <a:srgbClr val="008080"/>
                </a:solidFill>
              </a:rPr>
              <a:t>Пальто - …</a:t>
            </a:r>
          </a:p>
          <a:p>
            <a:r>
              <a:rPr lang="ru-RU" dirty="0">
                <a:solidFill>
                  <a:srgbClr val="008080"/>
                </a:solidFill>
              </a:rPr>
              <a:t>Чашка - ….</a:t>
            </a:r>
          </a:p>
          <a:p>
            <a:r>
              <a:rPr lang="ru-RU" dirty="0">
                <a:solidFill>
                  <a:srgbClr val="008080"/>
                </a:solidFill>
              </a:rPr>
              <a:t>Ботинки - …</a:t>
            </a:r>
          </a:p>
          <a:p>
            <a:r>
              <a:rPr lang="ru-RU" dirty="0">
                <a:solidFill>
                  <a:srgbClr val="008080"/>
                </a:solidFill>
              </a:rPr>
              <a:t>Погремушка - … </a:t>
            </a:r>
          </a:p>
          <a:p>
            <a:r>
              <a:rPr lang="ru-RU" dirty="0">
                <a:solidFill>
                  <a:srgbClr val="008080"/>
                </a:solidFill>
              </a:rPr>
              <a:t>Рейтузы - …</a:t>
            </a:r>
          </a:p>
          <a:p>
            <a:r>
              <a:rPr lang="ru-RU" dirty="0">
                <a:solidFill>
                  <a:srgbClr val="008080"/>
                </a:solidFill>
              </a:rPr>
              <a:t>Шарф - …</a:t>
            </a:r>
          </a:p>
          <a:p>
            <a:r>
              <a:rPr lang="ru-RU" dirty="0">
                <a:solidFill>
                  <a:srgbClr val="008080"/>
                </a:solidFill>
              </a:rPr>
              <a:t>Майка - …</a:t>
            </a:r>
          </a:p>
          <a:p>
            <a:endParaRPr lang="ru-RU" dirty="0">
              <a:solidFill>
                <a:srgbClr val="00808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0099"/>
                </a:solidFill>
              </a:rPr>
              <a:t>«Расхвалить» каждую картинку, подобрав как можно больше слов – определений</a:t>
            </a:r>
            <a:r>
              <a:rPr lang="ru-RU" dirty="0">
                <a:solidFill>
                  <a:srgbClr val="000099"/>
                </a:solidFill>
              </a:rPr>
              <a:t>»</a:t>
            </a:r>
          </a:p>
          <a:p>
            <a:r>
              <a:rPr lang="ru-RU" i="1" u="sng" dirty="0">
                <a:solidFill>
                  <a:srgbClr val="008080"/>
                </a:solidFill>
              </a:rPr>
              <a:t>Например</a:t>
            </a:r>
            <a:r>
              <a:rPr lang="ru-RU" dirty="0">
                <a:solidFill>
                  <a:srgbClr val="008080"/>
                </a:solidFill>
              </a:rPr>
              <a:t>: </a:t>
            </a:r>
          </a:p>
          <a:p>
            <a:r>
              <a:rPr lang="ru-RU" dirty="0">
                <a:solidFill>
                  <a:srgbClr val="008080"/>
                </a:solidFill>
              </a:rPr>
              <a:t>Рукавички – новые, красивые, дорогие, красные, удобные, шерстяные, вязаные, тёплые,…</a:t>
            </a:r>
          </a:p>
          <a:p>
            <a:r>
              <a:rPr lang="ru-RU" dirty="0">
                <a:solidFill>
                  <a:srgbClr val="008080"/>
                </a:solidFill>
              </a:rPr>
              <a:t> </a:t>
            </a:r>
          </a:p>
          <a:p>
            <a:r>
              <a:rPr lang="ru-RU" dirty="0">
                <a:solidFill>
                  <a:srgbClr val="008080"/>
                </a:solidFill>
              </a:rPr>
              <a:t> </a:t>
            </a:r>
          </a:p>
          <a:p>
            <a:endParaRPr lang="ru-RU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234201"/>
      </p:ext>
    </p:extLst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Овал 141"/>
          <p:cNvSpPr/>
          <p:nvPr/>
        </p:nvSpPr>
        <p:spPr>
          <a:xfrm>
            <a:off x="514806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3" name="Овал 142"/>
          <p:cNvSpPr/>
          <p:nvPr/>
        </p:nvSpPr>
        <p:spPr>
          <a:xfrm>
            <a:off x="586814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5" name="Овал 144"/>
          <p:cNvSpPr/>
          <p:nvPr/>
        </p:nvSpPr>
        <p:spPr>
          <a:xfrm>
            <a:off x="730830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6" name="Овал 145"/>
          <p:cNvSpPr/>
          <p:nvPr/>
        </p:nvSpPr>
        <p:spPr>
          <a:xfrm>
            <a:off x="802838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0" name="Овал 129"/>
          <p:cNvSpPr/>
          <p:nvPr/>
        </p:nvSpPr>
        <p:spPr>
          <a:xfrm>
            <a:off x="7308304" y="2420888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1" name="Овал 130"/>
          <p:cNvSpPr/>
          <p:nvPr/>
        </p:nvSpPr>
        <p:spPr>
          <a:xfrm>
            <a:off x="8028384" y="2420888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6" name="Овал 125"/>
          <p:cNvSpPr/>
          <p:nvPr/>
        </p:nvSpPr>
        <p:spPr>
          <a:xfrm>
            <a:off x="8028384" y="1556792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5" name="Овал 124"/>
          <p:cNvSpPr/>
          <p:nvPr/>
        </p:nvSpPr>
        <p:spPr>
          <a:xfrm>
            <a:off x="7308304" y="1556792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" name="Picture 4" descr="http://my-ivanovo.ru/wp-content/uploads/2010/06/74f16339f64a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5536" y="1052736"/>
            <a:ext cx="720080" cy="1090605"/>
          </a:xfrm>
          <a:prstGeom prst="rect">
            <a:avLst/>
          </a:prstGeom>
          <a:noFill/>
        </p:spPr>
      </p:pic>
      <p:pic>
        <p:nvPicPr>
          <p:cNvPr id="101" name="Picture 2" descr="http://img-fotki.yandex.ru/get/6110/18869520.102/0_6dcb5_9dc29150_XL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23528" y="2276872"/>
            <a:ext cx="648072" cy="818617"/>
          </a:xfrm>
          <a:prstGeom prst="rect">
            <a:avLst/>
          </a:prstGeom>
          <a:noFill/>
        </p:spPr>
      </p:pic>
      <p:pic>
        <p:nvPicPr>
          <p:cNvPr id="100" name="Picture 6" descr="http://img0.liveinternet.ru/images/attach/c/4/82/417/82417670_n_6.pn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79512" y="3068960"/>
            <a:ext cx="899592" cy="899592"/>
          </a:xfrm>
          <a:prstGeom prst="rect">
            <a:avLst/>
          </a:prstGeom>
          <a:noFill/>
        </p:spPr>
      </p:pic>
      <p:pic>
        <p:nvPicPr>
          <p:cNvPr id="104" name="Picture 8" descr="http://img-fotki.yandex.ru/get/6522/127850699.ba/0_9b7be_d3c65370_XL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 flipH="1">
            <a:off x="251520" y="4077072"/>
            <a:ext cx="1008112" cy="788281"/>
          </a:xfrm>
          <a:prstGeom prst="rect">
            <a:avLst/>
          </a:prstGeom>
          <a:noFill/>
        </p:spPr>
      </p:pic>
      <p:pic>
        <p:nvPicPr>
          <p:cNvPr id="103" name="Picture 6" descr="http://img-fotki.yandex.ru/get/4612/119528728.cb4/0_a0e71_e8c1f8cc_XL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179512" y="4869160"/>
            <a:ext cx="864096" cy="86409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59632" y="-79653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</a:p>
          <a:p>
            <a:pPr lvl="0"/>
            <a:endParaRPr lang="ru-RU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0099"/>
                </a:solidFill>
              </a:rPr>
              <a:t>«Скажи, какая посуда»</a:t>
            </a:r>
            <a:endParaRPr lang="ru-RU" dirty="0">
              <a:solidFill>
                <a:srgbClr val="000099"/>
              </a:solidFill>
            </a:endParaRPr>
          </a:p>
          <a:p>
            <a:r>
              <a:rPr lang="ru-RU" dirty="0">
                <a:solidFill>
                  <a:srgbClr val="008080"/>
                </a:solidFill>
              </a:rPr>
              <a:t>Из стекла – стеклянная. </a:t>
            </a:r>
          </a:p>
          <a:p>
            <a:r>
              <a:rPr lang="ru-RU" dirty="0">
                <a:solidFill>
                  <a:srgbClr val="008080"/>
                </a:solidFill>
              </a:rPr>
              <a:t>Из металла - … </a:t>
            </a:r>
          </a:p>
          <a:p>
            <a:r>
              <a:rPr lang="ru-RU" dirty="0">
                <a:solidFill>
                  <a:srgbClr val="008080"/>
                </a:solidFill>
              </a:rPr>
              <a:t>Из глины - … </a:t>
            </a:r>
          </a:p>
          <a:p>
            <a:r>
              <a:rPr lang="ru-RU" dirty="0">
                <a:solidFill>
                  <a:srgbClr val="008080"/>
                </a:solidFill>
              </a:rPr>
              <a:t>Из дерева - … </a:t>
            </a:r>
          </a:p>
          <a:p>
            <a:r>
              <a:rPr lang="ru-RU" dirty="0">
                <a:solidFill>
                  <a:srgbClr val="008080"/>
                </a:solidFill>
              </a:rPr>
              <a:t>Из хрусталя - … </a:t>
            </a:r>
          </a:p>
          <a:p>
            <a:r>
              <a:rPr lang="ru-RU" dirty="0">
                <a:solidFill>
                  <a:srgbClr val="008080"/>
                </a:solidFill>
              </a:rPr>
              <a:t>Из серебра - … </a:t>
            </a:r>
          </a:p>
          <a:p>
            <a:r>
              <a:rPr lang="ru-RU" dirty="0">
                <a:solidFill>
                  <a:srgbClr val="008080"/>
                </a:solidFill>
              </a:rPr>
              <a:t>Из пластмассы - … </a:t>
            </a:r>
          </a:p>
          <a:p>
            <a:r>
              <a:rPr lang="ru-RU" dirty="0">
                <a:solidFill>
                  <a:srgbClr val="008080"/>
                </a:solidFill>
              </a:rPr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0099"/>
                </a:solidFill>
              </a:rPr>
              <a:t>«Подобрать существительные к прилагательным» </a:t>
            </a:r>
            <a:endParaRPr lang="ru-RU" dirty="0">
              <a:solidFill>
                <a:srgbClr val="000099"/>
              </a:solidFill>
            </a:endParaRPr>
          </a:p>
          <a:p>
            <a:r>
              <a:rPr lang="ru-RU" dirty="0">
                <a:solidFill>
                  <a:srgbClr val="008080"/>
                </a:solidFill>
              </a:rPr>
              <a:t>Деревянные – ложки, кубики, столы, скамейки, двери. </a:t>
            </a:r>
          </a:p>
          <a:p>
            <a:r>
              <a:rPr lang="ru-RU" dirty="0">
                <a:solidFill>
                  <a:srgbClr val="008080"/>
                </a:solidFill>
              </a:rPr>
              <a:t>Кожаные - … </a:t>
            </a:r>
          </a:p>
          <a:p>
            <a:r>
              <a:rPr lang="ru-RU" dirty="0">
                <a:solidFill>
                  <a:srgbClr val="008080"/>
                </a:solidFill>
              </a:rPr>
              <a:t>Пластмассовые - … </a:t>
            </a:r>
          </a:p>
          <a:p>
            <a:r>
              <a:rPr lang="ru-RU" dirty="0">
                <a:solidFill>
                  <a:srgbClr val="008080"/>
                </a:solidFill>
              </a:rPr>
              <a:t>Металлические - … </a:t>
            </a:r>
          </a:p>
          <a:p>
            <a:r>
              <a:rPr lang="ru-RU" dirty="0">
                <a:solidFill>
                  <a:srgbClr val="008080"/>
                </a:solidFill>
              </a:rPr>
              <a:t>Бумажные - … </a:t>
            </a:r>
          </a:p>
          <a:p>
            <a:r>
              <a:rPr lang="ru-RU" dirty="0">
                <a:solidFill>
                  <a:srgbClr val="008080"/>
                </a:solidFill>
              </a:rPr>
              <a:t>Шёлковые - … </a:t>
            </a:r>
          </a:p>
          <a:p>
            <a:r>
              <a:rPr lang="ru-RU" dirty="0">
                <a:solidFill>
                  <a:srgbClr val="008080"/>
                </a:solidFill>
              </a:rPr>
              <a:t>Шерстяные - …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5234201"/>
      </p:ext>
    </p:extLst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Овал 141"/>
          <p:cNvSpPr/>
          <p:nvPr/>
        </p:nvSpPr>
        <p:spPr>
          <a:xfrm>
            <a:off x="514806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3" name="Овал 142"/>
          <p:cNvSpPr/>
          <p:nvPr/>
        </p:nvSpPr>
        <p:spPr>
          <a:xfrm>
            <a:off x="586814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5" name="Овал 144"/>
          <p:cNvSpPr/>
          <p:nvPr/>
        </p:nvSpPr>
        <p:spPr>
          <a:xfrm>
            <a:off x="730830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6" name="Овал 145"/>
          <p:cNvSpPr/>
          <p:nvPr/>
        </p:nvSpPr>
        <p:spPr>
          <a:xfrm>
            <a:off x="802838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0" name="Овал 129"/>
          <p:cNvSpPr/>
          <p:nvPr/>
        </p:nvSpPr>
        <p:spPr>
          <a:xfrm>
            <a:off x="7308304" y="2420888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1" name="Овал 130"/>
          <p:cNvSpPr/>
          <p:nvPr/>
        </p:nvSpPr>
        <p:spPr>
          <a:xfrm>
            <a:off x="8028384" y="2420888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6" name="Овал 125"/>
          <p:cNvSpPr/>
          <p:nvPr/>
        </p:nvSpPr>
        <p:spPr>
          <a:xfrm>
            <a:off x="8028384" y="1556792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5" name="Овал 124"/>
          <p:cNvSpPr/>
          <p:nvPr/>
        </p:nvSpPr>
        <p:spPr>
          <a:xfrm>
            <a:off x="7308304" y="1556792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" name="Picture 4" descr="http://my-ivanovo.ru/wp-content/uploads/2010/06/74f16339f64a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5536" y="1052736"/>
            <a:ext cx="720080" cy="1090605"/>
          </a:xfrm>
          <a:prstGeom prst="rect">
            <a:avLst/>
          </a:prstGeom>
          <a:noFill/>
        </p:spPr>
      </p:pic>
      <p:pic>
        <p:nvPicPr>
          <p:cNvPr id="101" name="Picture 2" descr="http://img-fotki.yandex.ru/get/6110/18869520.102/0_6dcb5_9dc29150_XL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23528" y="2276872"/>
            <a:ext cx="648072" cy="818617"/>
          </a:xfrm>
          <a:prstGeom prst="rect">
            <a:avLst/>
          </a:prstGeom>
          <a:noFill/>
        </p:spPr>
      </p:pic>
      <p:pic>
        <p:nvPicPr>
          <p:cNvPr id="100" name="Picture 6" descr="http://img0.liveinternet.ru/images/attach/c/4/82/417/82417670_n_6.pn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79512" y="3068960"/>
            <a:ext cx="899592" cy="899592"/>
          </a:xfrm>
          <a:prstGeom prst="rect">
            <a:avLst/>
          </a:prstGeom>
          <a:noFill/>
        </p:spPr>
      </p:pic>
      <p:pic>
        <p:nvPicPr>
          <p:cNvPr id="104" name="Picture 8" descr="http://img-fotki.yandex.ru/get/6522/127850699.ba/0_9b7be_d3c65370_XL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 flipH="1">
            <a:off x="251520" y="4077072"/>
            <a:ext cx="1008112" cy="788281"/>
          </a:xfrm>
          <a:prstGeom prst="rect">
            <a:avLst/>
          </a:prstGeom>
          <a:noFill/>
        </p:spPr>
      </p:pic>
      <p:pic>
        <p:nvPicPr>
          <p:cNvPr id="103" name="Picture 6" descr="http://img-fotki.yandex.ru/get/4612/119528728.cb4/0_a0e71_e8c1f8cc_XL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179512" y="4869160"/>
            <a:ext cx="864096" cy="86409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59632" y="-79653"/>
            <a:ext cx="763284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8080"/>
                </a:solidFill>
              </a:rPr>
              <a:t>	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0099"/>
                </a:solidFill>
              </a:rPr>
              <a:t>«Дай полные ответы на вопросы» </a:t>
            </a:r>
            <a:endParaRPr lang="ru-RU" dirty="0">
              <a:solidFill>
                <a:srgbClr val="000099"/>
              </a:solidFill>
            </a:endParaRPr>
          </a:p>
          <a:p>
            <a:r>
              <a:rPr lang="ru-RU" dirty="0">
                <a:solidFill>
                  <a:srgbClr val="008080"/>
                </a:solidFill>
              </a:rPr>
              <a:t>Чем дворник подметает улицу? </a:t>
            </a:r>
          </a:p>
          <a:p>
            <a:r>
              <a:rPr lang="ru-RU" dirty="0">
                <a:solidFill>
                  <a:srgbClr val="008080"/>
                </a:solidFill>
              </a:rPr>
              <a:t>Чем медсестра делает укол? </a:t>
            </a:r>
          </a:p>
          <a:p>
            <a:r>
              <a:rPr lang="ru-RU" dirty="0">
                <a:solidFill>
                  <a:srgbClr val="008080"/>
                </a:solidFill>
              </a:rPr>
              <a:t>Чем парикмахер расчёсывает волосы? </a:t>
            </a:r>
          </a:p>
          <a:p>
            <a:r>
              <a:rPr lang="ru-RU" dirty="0">
                <a:solidFill>
                  <a:srgbClr val="008080"/>
                </a:solidFill>
              </a:rPr>
              <a:t>Чем повар режет морковь? </a:t>
            </a:r>
          </a:p>
          <a:p>
            <a:r>
              <a:rPr lang="ru-RU" dirty="0">
                <a:solidFill>
                  <a:srgbClr val="008080"/>
                </a:solidFill>
              </a:rPr>
              <a:t>Чем садовник рыхлит землю? </a:t>
            </a:r>
          </a:p>
          <a:p>
            <a:r>
              <a:rPr lang="ru-RU" dirty="0">
                <a:solidFill>
                  <a:srgbClr val="008080"/>
                </a:solidFill>
              </a:rPr>
              <a:t>Чем маляр красит стены? </a:t>
            </a:r>
          </a:p>
          <a:p>
            <a:r>
              <a:rPr lang="ru-RU" dirty="0">
                <a:solidFill>
                  <a:srgbClr val="008080"/>
                </a:solidFill>
              </a:rPr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0099"/>
                </a:solidFill>
              </a:rPr>
              <a:t>«Подобрать существительные к прилагательным». </a:t>
            </a:r>
            <a:r>
              <a:rPr lang="ru-RU" dirty="0">
                <a:solidFill>
                  <a:srgbClr val="000099"/>
                </a:solidFill>
              </a:rPr>
              <a:t> </a:t>
            </a:r>
          </a:p>
          <a:p>
            <a:r>
              <a:rPr lang="ru-RU" i="1" u="sng" dirty="0">
                <a:solidFill>
                  <a:srgbClr val="000099"/>
                </a:solidFill>
              </a:rPr>
              <a:t>Сделать рисунки в альбоме. </a:t>
            </a:r>
            <a:endParaRPr lang="ru-RU" dirty="0">
              <a:solidFill>
                <a:srgbClr val="000099"/>
              </a:solidFill>
            </a:endParaRPr>
          </a:p>
          <a:p>
            <a:r>
              <a:rPr lang="ru-RU" dirty="0">
                <a:solidFill>
                  <a:srgbClr val="008080"/>
                </a:solidFill>
              </a:rPr>
              <a:t>Длинный шкаф (широкая  …, узкая  …, маленькое …, высокое  …, большая  …, круглое  …, короткий  …, овальное  …, низкое …, жёлтое …) </a:t>
            </a:r>
          </a:p>
          <a:p>
            <a:endParaRPr lang="ru-RU" dirty="0">
              <a:solidFill>
                <a:srgbClr val="00808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0099"/>
                </a:solidFill>
              </a:rPr>
              <a:t>«Закончить предложения» </a:t>
            </a:r>
            <a:endParaRPr lang="ru-RU" dirty="0">
              <a:solidFill>
                <a:srgbClr val="000099"/>
              </a:solidFill>
            </a:endParaRPr>
          </a:p>
          <a:p>
            <a:r>
              <a:rPr lang="ru-RU" dirty="0">
                <a:solidFill>
                  <a:srgbClr val="008080"/>
                </a:solidFill>
              </a:rPr>
              <a:t>Моя мама учит детей, она … . </a:t>
            </a:r>
          </a:p>
          <a:p>
            <a:r>
              <a:rPr lang="ru-RU" dirty="0">
                <a:solidFill>
                  <a:srgbClr val="008080"/>
                </a:solidFill>
              </a:rPr>
              <a:t>Мой папа лечит больных, он … .</a:t>
            </a:r>
          </a:p>
          <a:p>
            <a:r>
              <a:rPr lang="ru-RU" dirty="0">
                <a:solidFill>
                  <a:srgbClr val="008080"/>
                </a:solidFill>
              </a:rPr>
              <a:t>Мой брат работает на токарном станке, он … . </a:t>
            </a:r>
          </a:p>
          <a:p>
            <a:r>
              <a:rPr lang="ru-RU" dirty="0">
                <a:solidFill>
                  <a:srgbClr val="008080"/>
                </a:solidFill>
              </a:rPr>
              <a:t>Моя сестра шьёт одежду, она … . </a:t>
            </a:r>
          </a:p>
          <a:p>
            <a:r>
              <a:rPr lang="ru-RU" dirty="0">
                <a:solidFill>
                  <a:srgbClr val="008080"/>
                </a:solidFill>
              </a:rPr>
              <a:t>Мой дедушка чинит обувь, он … . </a:t>
            </a:r>
          </a:p>
          <a:p>
            <a:r>
              <a:rPr lang="ru-RU" dirty="0">
                <a:solidFill>
                  <a:srgbClr val="008080"/>
                </a:solidFill>
              </a:rPr>
              <a:t>Мой дядя работает в шахте, он … . </a:t>
            </a:r>
          </a:p>
          <a:p>
            <a:r>
              <a:rPr lang="ru-RU" dirty="0">
                <a:solidFill>
                  <a:srgbClr val="008080"/>
                </a:solidFill>
              </a:rPr>
              <a:t>Моя тётя работает на ткацком станке, она … 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5234201"/>
      </p:ext>
    </p:extLst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Овал 141"/>
          <p:cNvSpPr/>
          <p:nvPr/>
        </p:nvSpPr>
        <p:spPr>
          <a:xfrm>
            <a:off x="514806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3" name="Овал 142"/>
          <p:cNvSpPr/>
          <p:nvPr/>
        </p:nvSpPr>
        <p:spPr>
          <a:xfrm>
            <a:off x="586814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5" name="Овал 144"/>
          <p:cNvSpPr/>
          <p:nvPr/>
        </p:nvSpPr>
        <p:spPr>
          <a:xfrm>
            <a:off x="730830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6" name="Овал 145"/>
          <p:cNvSpPr/>
          <p:nvPr/>
        </p:nvSpPr>
        <p:spPr>
          <a:xfrm>
            <a:off x="802838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0" name="Овал 129"/>
          <p:cNvSpPr/>
          <p:nvPr/>
        </p:nvSpPr>
        <p:spPr>
          <a:xfrm>
            <a:off x="7308304" y="2420888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1" name="Овал 130"/>
          <p:cNvSpPr/>
          <p:nvPr/>
        </p:nvSpPr>
        <p:spPr>
          <a:xfrm>
            <a:off x="8028384" y="2420888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6" name="Овал 125"/>
          <p:cNvSpPr/>
          <p:nvPr/>
        </p:nvSpPr>
        <p:spPr>
          <a:xfrm>
            <a:off x="8028384" y="1556792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5" name="Овал 124"/>
          <p:cNvSpPr/>
          <p:nvPr/>
        </p:nvSpPr>
        <p:spPr>
          <a:xfrm>
            <a:off x="7308304" y="1556792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" name="Picture 4" descr="http://my-ivanovo.ru/wp-content/uploads/2010/06/74f16339f64a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5536" y="1052736"/>
            <a:ext cx="720080" cy="1090605"/>
          </a:xfrm>
          <a:prstGeom prst="rect">
            <a:avLst/>
          </a:prstGeom>
          <a:noFill/>
        </p:spPr>
      </p:pic>
      <p:pic>
        <p:nvPicPr>
          <p:cNvPr id="101" name="Picture 2" descr="http://img-fotki.yandex.ru/get/6110/18869520.102/0_6dcb5_9dc29150_XL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23528" y="2276872"/>
            <a:ext cx="648072" cy="818617"/>
          </a:xfrm>
          <a:prstGeom prst="rect">
            <a:avLst/>
          </a:prstGeom>
          <a:noFill/>
        </p:spPr>
      </p:pic>
      <p:pic>
        <p:nvPicPr>
          <p:cNvPr id="100" name="Picture 6" descr="http://img0.liveinternet.ru/images/attach/c/4/82/417/82417670_n_6.pn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79512" y="3068960"/>
            <a:ext cx="899592" cy="899592"/>
          </a:xfrm>
          <a:prstGeom prst="rect">
            <a:avLst/>
          </a:prstGeom>
          <a:noFill/>
        </p:spPr>
      </p:pic>
      <p:pic>
        <p:nvPicPr>
          <p:cNvPr id="104" name="Picture 8" descr="http://img-fotki.yandex.ru/get/6522/127850699.ba/0_9b7be_d3c65370_XL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 flipH="1">
            <a:off x="251520" y="4077072"/>
            <a:ext cx="1008112" cy="788281"/>
          </a:xfrm>
          <a:prstGeom prst="rect">
            <a:avLst/>
          </a:prstGeom>
          <a:noFill/>
        </p:spPr>
      </p:pic>
      <p:pic>
        <p:nvPicPr>
          <p:cNvPr id="103" name="Picture 6" descr="http://img-fotki.yandex.ru/get/4612/119528728.cb4/0_a0e71_e8c1f8cc_XL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179512" y="4869160"/>
            <a:ext cx="864096" cy="86409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59632" y="-79653"/>
            <a:ext cx="763284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0099"/>
                </a:solidFill>
              </a:rPr>
              <a:t>«Сказать о каждом предмете по образцу, используя одни и те же названия цветов»</a:t>
            </a:r>
            <a:endParaRPr lang="ru-RU" dirty="0">
              <a:solidFill>
                <a:srgbClr val="000099"/>
              </a:solidFill>
            </a:endParaRPr>
          </a:p>
          <a:p>
            <a:r>
              <a:rPr lang="ru-RU" dirty="0">
                <a:solidFill>
                  <a:srgbClr val="008080"/>
                </a:solidFill>
              </a:rPr>
              <a:t> </a:t>
            </a:r>
          </a:p>
          <a:p>
            <a:r>
              <a:rPr lang="ru-RU" dirty="0">
                <a:solidFill>
                  <a:srgbClr val="008080"/>
                </a:solidFill>
              </a:rPr>
              <a:t>Шар – красный, зелёный, жёлтый ( машина, чашка, флажок, платье, яблоко, лист, коробка, ведро, …)</a:t>
            </a:r>
          </a:p>
          <a:p>
            <a:r>
              <a:rPr lang="ru-RU" dirty="0">
                <a:solidFill>
                  <a:srgbClr val="008080"/>
                </a:solidFill>
              </a:rPr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0099"/>
                </a:solidFill>
              </a:rPr>
              <a:t>«Найди в предложениях предлоги (маленькие слова)» </a:t>
            </a:r>
            <a:endParaRPr lang="ru-RU" dirty="0">
              <a:solidFill>
                <a:srgbClr val="000099"/>
              </a:solidFill>
            </a:endParaRPr>
          </a:p>
          <a:p>
            <a:r>
              <a:rPr lang="ru-RU" dirty="0">
                <a:solidFill>
                  <a:srgbClr val="008080"/>
                </a:solidFill>
              </a:rPr>
              <a:t>Над домом плывут облака. </a:t>
            </a:r>
          </a:p>
          <a:p>
            <a:r>
              <a:rPr lang="ru-RU" dirty="0">
                <a:solidFill>
                  <a:srgbClr val="008080"/>
                </a:solidFill>
              </a:rPr>
              <a:t>Из-за угла выскочила собака. </a:t>
            </a:r>
          </a:p>
          <a:p>
            <a:r>
              <a:rPr lang="ru-RU" dirty="0">
                <a:solidFill>
                  <a:srgbClr val="008080"/>
                </a:solidFill>
              </a:rPr>
              <a:t>Тополь растёт возле забора. </a:t>
            </a:r>
          </a:p>
          <a:p>
            <a:r>
              <a:rPr lang="ru-RU" dirty="0">
                <a:solidFill>
                  <a:srgbClr val="008080"/>
                </a:solidFill>
              </a:rPr>
              <a:t>У меня есть сестра. </a:t>
            </a:r>
          </a:p>
          <a:p>
            <a:r>
              <a:rPr lang="ru-RU" dirty="0">
                <a:solidFill>
                  <a:srgbClr val="008080"/>
                </a:solidFill>
              </a:rPr>
              <a:t>Маша играет с Юрой. </a:t>
            </a:r>
          </a:p>
          <a:p>
            <a:r>
              <a:rPr lang="ru-RU" dirty="0">
                <a:solidFill>
                  <a:srgbClr val="008080"/>
                </a:solidFill>
              </a:rPr>
              <a:t>Карандаш упал под стол. </a:t>
            </a:r>
          </a:p>
          <a:p>
            <a:r>
              <a:rPr lang="ru-RU" dirty="0">
                <a:solidFill>
                  <a:srgbClr val="008080"/>
                </a:solidFill>
              </a:rPr>
              <a:t>Кот выглядывает из-под шкафа. </a:t>
            </a:r>
          </a:p>
          <a:p>
            <a:endParaRPr lang="ru-RU" dirty="0">
              <a:solidFill>
                <a:srgbClr val="00808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0099"/>
                </a:solidFill>
              </a:rPr>
              <a:t>«Есть-нет»</a:t>
            </a:r>
            <a:endParaRPr lang="ru-RU" dirty="0">
              <a:solidFill>
                <a:srgbClr val="000099"/>
              </a:solidFill>
            </a:endParaRPr>
          </a:p>
          <a:p>
            <a:r>
              <a:rPr lang="ru-RU" dirty="0">
                <a:solidFill>
                  <a:srgbClr val="008080"/>
                </a:solidFill>
              </a:rPr>
              <a:t>У меня есть два мяча – а у меня нет двух мячей. </a:t>
            </a:r>
          </a:p>
          <a:p>
            <a:r>
              <a:rPr lang="ru-RU" dirty="0">
                <a:solidFill>
                  <a:srgbClr val="008080"/>
                </a:solidFill>
              </a:rPr>
              <a:t>У меня есть пять кубиков – а у меня нет пяти кубиков. </a:t>
            </a:r>
          </a:p>
          <a:p>
            <a:r>
              <a:rPr lang="ru-RU" dirty="0">
                <a:solidFill>
                  <a:srgbClr val="008080"/>
                </a:solidFill>
              </a:rPr>
              <a:t> </a:t>
            </a:r>
          </a:p>
          <a:p>
            <a:r>
              <a:rPr lang="ru-RU" dirty="0">
                <a:solidFill>
                  <a:srgbClr val="008080"/>
                </a:solidFill>
              </a:rPr>
              <a:t>(Два зайца, два дома, два ведра, два яблока, два облака, два карандаша, две куклы, две белки, …)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5234201"/>
      </p:ext>
    </p:extLst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Овал 141"/>
          <p:cNvSpPr/>
          <p:nvPr/>
        </p:nvSpPr>
        <p:spPr>
          <a:xfrm>
            <a:off x="514806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3" name="Овал 142"/>
          <p:cNvSpPr/>
          <p:nvPr/>
        </p:nvSpPr>
        <p:spPr>
          <a:xfrm>
            <a:off x="586814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5" name="Овал 144"/>
          <p:cNvSpPr/>
          <p:nvPr/>
        </p:nvSpPr>
        <p:spPr>
          <a:xfrm>
            <a:off x="730830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6" name="Овал 145"/>
          <p:cNvSpPr/>
          <p:nvPr/>
        </p:nvSpPr>
        <p:spPr>
          <a:xfrm>
            <a:off x="802838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0" name="Овал 129"/>
          <p:cNvSpPr/>
          <p:nvPr/>
        </p:nvSpPr>
        <p:spPr>
          <a:xfrm>
            <a:off x="7308304" y="2420888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1" name="Овал 130"/>
          <p:cNvSpPr/>
          <p:nvPr/>
        </p:nvSpPr>
        <p:spPr>
          <a:xfrm>
            <a:off x="8028384" y="2420888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6" name="Овал 125"/>
          <p:cNvSpPr/>
          <p:nvPr/>
        </p:nvSpPr>
        <p:spPr>
          <a:xfrm>
            <a:off x="8028384" y="1556792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5" name="Овал 124"/>
          <p:cNvSpPr/>
          <p:nvPr/>
        </p:nvSpPr>
        <p:spPr>
          <a:xfrm>
            <a:off x="7308304" y="1556792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" name="Picture 4" descr="http://my-ivanovo.ru/wp-content/uploads/2010/06/74f16339f64a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5536" y="1052736"/>
            <a:ext cx="720080" cy="1090605"/>
          </a:xfrm>
          <a:prstGeom prst="rect">
            <a:avLst/>
          </a:prstGeom>
          <a:noFill/>
        </p:spPr>
      </p:pic>
      <p:pic>
        <p:nvPicPr>
          <p:cNvPr id="101" name="Picture 2" descr="http://img-fotki.yandex.ru/get/6110/18869520.102/0_6dcb5_9dc29150_XL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23528" y="2276872"/>
            <a:ext cx="648072" cy="818617"/>
          </a:xfrm>
          <a:prstGeom prst="rect">
            <a:avLst/>
          </a:prstGeom>
          <a:noFill/>
        </p:spPr>
      </p:pic>
      <p:pic>
        <p:nvPicPr>
          <p:cNvPr id="100" name="Picture 6" descr="http://img0.liveinternet.ru/images/attach/c/4/82/417/82417670_n_6.pn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79512" y="3068960"/>
            <a:ext cx="899592" cy="899592"/>
          </a:xfrm>
          <a:prstGeom prst="rect">
            <a:avLst/>
          </a:prstGeom>
          <a:noFill/>
        </p:spPr>
      </p:pic>
      <p:pic>
        <p:nvPicPr>
          <p:cNvPr id="104" name="Picture 8" descr="http://img-fotki.yandex.ru/get/6522/127850699.ba/0_9b7be_d3c65370_XL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 flipH="1">
            <a:off x="251520" y="4077072"/>
            <a:ext cx="1008112" cy="788281"/>
          </a:xfrm>
          <a:prstGeom prst="rect">
            <a:avLst/>
          </a:prstGeom>
          <a:noFill/>
        </p:spPr>
      </p:pic>
      <p:pic>
        <p:nvPicPr>
          <p:cNvPr id="103" name="Picture 6" descr="http://img-fotki.yandex.ru/get/4612/119528728.cb4/0_a0e71_e8c1f8cc_XL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179512" y="4869160"/>
            <a:ext cx="864096" cy="86409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59632" y="-79653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</a:p>
          <a:p>
            <a:r>
              <a:rPr lang="ru-RU" dirty="0">
                <a:solidFill>
                  <a:srgbClr val="000099"/>
                </a:solidFill>
              </a:rPr>
              <a:t>•   </a:t>
            </a:r>
            <a:r>
              <a:rPr lang="ru-RU" b="1" dirty="0">
                <a:solidFill>
                  <a:srgbClr val="000099"/>
                </a:solidFill>
              </a:rPr>
              <a:t>«Вставить в предложения предлоги»</a:t>
            </a:r>
          </a:p>
          <a:p>
            <a:r>
              <a:rPr lang="ru-RU" i="1" u="sng" dirty="0">
                <a:solidFill>
                  <a:srgbClr val="000099"/>
                </a:solidFill>
              </a:rPr>
              <a:t>Сосчитай, по сколько слов в каждом предложении</a:t>
            </a:r>
            <a:r>
              <a:rPr lang="ru-RU" b="1" i="1" dirty="0">
                <a:solidFill>
                  <a:srgbClr val="000099"/>
                </a:solidFill>
              </a:rPr>
              <a:t>. </a:t>
            </a:r>
          </a:p>
          <a:p>
            <a:endParaRPr lang="ru-RU" dirty="0">
              <a:solidFill>
                <a:srgbClr val="008080"/>
              </a:solidFill>
            </a:endParaRPr>
          </a:p>
          <a:p>
            <a:r>
              <a:rPr lang="ru-RU" dirty="0">
                <a:solidFill>
                  <a:srgbClr val="008080"/>
                </a:solidFill>
              </a:rPr>
              <a:t>Лампа висит … столом. </a:t>
            </a:r>
          </a:p>
          <a:p>
            <a:r>
              <a:rPr lang="ru-RU" dirty="0">
                <a:solidFill>
                  <a:srgbClr val="008080"/>
                </a:solidFill>
              </a:rPr>
              <a:t>Мышка выбежала … шкафа. </a:t>
            </a:r>
          </a:p>
          <a:p>
            <a:r>
              <a:rPr lang="ru-RU" dirty="0">
                <a:solidFill>
                  <a:srgbClr val="008080"/>
                </a:solidFill>
              </a:rPr>
              <a:t>Кот спит … шкафом. </a:t>
            </a:r>
          </a:p>
          <a:p>
            <a:r>
              <a:rPr lang="ru-RU" dirty="0">
                <a:solidFill>
                  <a:srgbClr val="008080"/>
                </a:solidFill>
              </a:rPr>
              <a:t>Мальчик перелез … забор. </a:t>
            </a:r>
          </a:p>
          <a:p>
            <a:r>
              <a:rPr lang="ru-RU" dirty="0">
                <a:solidFill>
                  <a:srgbClr val="008080"/>
                </a:solidFill>
              </a:rPr>
              <a:t>Брат пришёл … школы	</a:t>
            </a:r>
          </a:p>
          <a:p>
            <a:r>
              <a:rPr lang="ru-RU" dirty="0">
                <a:solidFill>
                  <a:srgbClr val="008080"/>
                </a:solidFill>
              </a:rPr>
              <a:t>Рябина растёт … дома.</a:t>
            </a:r>
          </a:p>
          <a:p>
            <a:r>
              <a:rPr lang="ru-RU" dirty="0">
                <a:solidFill>
                  <a:srgbClr val="008080"/>
                </a:solidFill>
              </a:rPr>
              <a:t>Чашка упала … стола. </a:t>
            </a:r>
          </a:p>
          <a:p>
            <a:r>
              <a:rPr lang="ru-RU" dirty="0">
                <a:solidFill>
                  <a:srgbClr val="008080"/>
                </a:solidFill>
              </a:rPr>
              <a:t>Бегун добежал … финиша. </a:t>
            </a:r>
          </a:p>
          <a:p>
            <a:r>
              <a:rPr lang="ru-RU" dirty="0">
                <a:solidFill>
                  <a:srgbClr val="008080"/>
                </a:solidFill>
              </a:rPr>
              <a:t>Солнце выглянуло … тучи. </a:t>
            </a:r>
          </a:p>
          <a:p>
            <a:r>
              <a:rPr lang="ru-RU" dirty="0">
                <a:solidFill>
                  <a:srgbClr val="008080"/>
                </a:solidFill>
              </a:rPr>
              <a:t>Машина стоит … домом. </a:t>
            </a:r>
          </a:p>
          <a:p>
            <a:endParaRPr lang="ru-RU" dirty="0">
              <a:solidFill>
                <a:srgbClr val="00808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0099"/>
                </a:solidFill>
              </a:rPr>
              <a:t>«Закончить предложения, изменив сочетания, данные в скобках» </a:t>
            </a:r>
            <a:endParaRPr lang="ru-RU" dirty="0">
              <a:solidFill>
                <a:srgbClr val="000099"/>
              </a:solidFill>
            </a:endParaRPr>
          </a:p>
          <a:p>
            <a:r>
              <a:rPr lang="ru-RU" dirty="0">
                <a:solidFill>
                  <a:srgbClr val="008080"/>
                </a:solidFill>
              </a:rPr>
              <a:t>У моей рубашки нет одной пуговицы. </a:t>
            </a:r>
          </a:p>
          <a:p>
            <a:r>
              <a:rPr lang="ru-RU" dirty="0">
                <a:solidFill>
                  <a:srgbClr val="008080"/>
                </a:solidFill>
              </a:rPr>
              <a:t>У стола нет (две ножки). </a:t>
            </a:r>
          </a:p>
          <a:p>
            <a:r>
              <a:rPr lang="ru-RU" dirty="0">
                <a:solidFill>
                  <a:srgbClr val="008080"/>
                </a:solidFill>
              </a:rPr>
              <a:t>У цветка нет (четыре лепестка).</a:t>
            </a:r>
          </a:p>
          <a:p>
            <a:r>
              <a:rPr lang="ru-RU" dirty="0">
                <a:solidFill>
                  <a:srgbClr val="008080"/>
                </a:solidFill>
              </a:rPr>
              <a:t>У Саши нет (пять машин). </a:t>
            </a:r>
          </a:p>
        </p:txBody>
      </p:sp>
    </p:spTree>
    <p:extLst>
      <p:ext uri="{BB962C8B-B14F-4D97-AF65-F5344CB8AC3E}">
        <p14:creationId xmlns:p14="http://schemas.microsoft.com/office/powerpoint/2010/main" xmlns="" val="275234201"/>
      </p:ext>
    </p:extLst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Овал 141"/>
          <p:cNvSpPr/>
          <p:nvPr/>
        </p:nvSpPr>
        <p:spPr>
          <a:xfrm>
            <a:off x="514806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3" name="Овал 142"/>
          <p:cNvSpPr/>
          <p:nvPr/>
        </p:nvSpPr>
        <p:spPr>
          <a:xfrm>
            <a:off x="586814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5" name="Овал 144"/>
          <p:cNvSpPr/>
          <p:nvPr/>
        </p:nvSpPr>
        <p:spPr>
          <a:xfrm>
            <a:off x="730830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6" name="Овал 145"/>
          <p:cNvSpPr/>
          <p:nvPr/>
        </p:nvSpPr>
        <p:spPr>
          <a:xfrm>
            <a:off x="802838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0" name="Овал 129"/>
          <p:cNvSpPr/>
          <p:nvPr/>
        </p:nvSpPr>
        <p:spPr>
          <a:xfrm>
            <a:off x="7308304" y="2420888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1" name="Овал 130"/>
          <p:cNvSpPr/>
          <p:nvPr/>
        </p:nvSpPr>
        <p:spPr>
          <a:xfrm>
            <a:off x="8028384" y="2420888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6" name="Овал 125"/>
          <p:cNvSpPr/>
          <p:nvPr/>
        </p:nvSpPr>
        <p:spPr>
          <a:xfrm>
            <a:off x="8028384" y="1556792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5" name="Овал 124"/>
          <p:cNvSpPr/>
          <p:nvPr/>
        </p:nvSpPr>
        <p:spPr>
          <a:xfrm>
            <a:off x="7308304" y="1556792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" name="Picture 4" descr="http://my-ivanovo.ru/wp-content/uploads/2010/06/74f16339f64a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5536" y="1052736"/>
            <a:ext cx="720080" cy="1090605"/>
          </a:xfrm>
          <a:prstGeom prst="rect">
            <a:avLst/>
          </a:prstGeom>
          <a:noFill/>
        </p:spPr>
      </p:pic>
      <p:pic>
        <p:nvPicPr>
          <p:cNvPr id="101" name="Picture 2" descr="http://img-fotki.yandex.ru/get/6110/18869520.102/0_6dcb5_9dc29150_XL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23528" y="2276872"/>
            <a:ext cx="648072" cy="818617"/>
          </a:xfrm>
          <a:prstGeom prst="rect">
            <a:avLst/>
          </a:prstGeom>
          <a:noFill/>
        </p:spPr>
      </p:pic>
      <p:pic>
        <p:nvPicPr>
          <p:cNvPr id="100" name="Picture 6" descr="http://img0.liveinternet.ru/images/attach/c/4/82/417/82417670_n_6.pn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79512" y="3068960"/>
            <a:ext cx="899592" cy="899592"/>
          </a:xfrm>
          <a:prstGeom prst="rect">
            <a:avLst/>
          </a:prstGeom>
          <a:noFill/>
        </p:spPr>
      </p:pic>
      <p:pic>
        <p:nvPicPr>
          <p:cNvPr id="104" name="Picture 8" descr="http://img-fotki.yandex.ru/get/6522/127850699.ba/0_9b7be_d3c65370_XL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 flipH="1">
            <a:off x="251520" y="4077072"/>
            <a:ext cx="1008112" cy="788281"/>
          </a:xfrm>
          <a:prstGeom prst="rect">
            <a:avLst/>
          </a:prstGeom>
          <a:noFill/>
        </p:spPr>
      </p:pic>
      <p:pic>
        <p:nvPicPr>
          <p:cNvPr id="103" name="Picture 6" descr="http://img-fotki.yandex.ru/get/4612/119528728.cb4/0_a0e71_e8c1f8cc_XL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179512" y="4869160"/>
            <a:ext cx="864096" cy="86409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59632" y="-79653"/>
            <a:ext cx="763284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0099"/>
                </a:solidFill>
              </a:rPr>
              <a:t>«Я вижу»</a:t>
            </a:r>
            <a:endParaRPr lang="ru-RU" dirty="0">
              <a:solidFill>
                <a:srgbClr val="000099"/>
              </a:solidFill>
            </a:endParaRPr>
          </a:p>
          <a:p>
            <a:r>
              <a:rPr lang="ru-RU" i="1" u="sng" dirty="0">
                <a:solidFill>
                  <a:srgbClr val="008080"/>
                </a:solidFill>
              </a:rPr>
              <a:t>Согласовать существительные  с числительными  2 и 5 . </a:t>
            </a:r>
            <a:endParaRPr lang="ru-RU" dirty="0">
              <a:solidFill>
                <a:srgbClr val="008080"/>
              </a:solidFill>
            </a:endParaRPr>
          </a:p>
          <a:p>
            <a:r>
              <a:rPr lang="ru-RU" dirty="0">
                <a:solidFill>
                  <a:srgbClr val="008080"/>
                </a:solidFill>
              </a:rPr>
              <a:t> </a:t>
            </a:r>
          </a:p>
          <a:p>
            <a:r>
              <a:rPr lang="ru-RU" dirty="0">
                <a:solidFill>
                  <a:srgbClr val="008080"/>
                </a:solidFill>
              </a:rPr>
              <a:t>Я вижу два мяча и пять мячей. (дом, окно, лев, пень, ухо, глаз, рукав, стул, улей). </a:t>
            </a:r>
          </a:p>
          <a:p>
            <a:endParaRPr lang="ru-RU" dirty="0">
              <a:solidFill>
                <a:srgbClr val="00808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0099"/>
                </a:solidFill>
              </a:rPr>
              <a:t>«Послушать предложения и ответить на вопросы»</a:t>
            </a:r>
            <a:endParaRPr lang="ru-RU" dirty="0">
              <a:solidFill>
                <a:srgbClr val="000099"/>
              </a:solidFill>
            </a:endParaRPr>
          </a:p>
          <a:p>
            <a:r>
              <a:rPr lang="ru-RU" dirty="0">
                <a:solidFill>
                  <a:srgbClr val="008080"/>
                </a:solidFill>
              </a:rPr>
              <a:t>У папы есть сын. Чей это сын? </a:t>
            </a:r>
          </a:p>
          <a:p>
            <a:r>
              <a:rPr lang="ru-RU" dirty="0">
                <a:solidFill>
                  <a:srgbClr val="008080"/>
                </a:solidFill>
              </a:rPr>
              <a:t>У Марины есть сарафан. Чей это сарафан? </a:t>
            </a:r>
          </a:p>
          <a:p>
            <a:r>
              <a:rPr lang="ru-RU" dirty="0">
                <a:solidFill>
                  <a:srgbClr val="008080"/>
                </a:solidFill>
              </a:rPr>
              <a:t>У мамы есть шуба. Чья это шуба? </a:t>
            </a:r>
          </a:p>
          <a:p>
            <a:r>
              <a:rPr lang="ru-RU" dirty="0">
                <a:solidFill>
                  <a:srgbClr val="008080"/>
                </a:solidFill>
              </a:rPr>
              <a:t>У тёти есть туфли. Чьи это туфли? </a:t>
            </a:r>
          </a:p>
          <a:p>
            <a:r>
              <a:rPr lang="ru-RU" dirty="0">
                <a:solidFill>
                  <a:srgbClr val="008080"/>
                </a:solidFill>
              </a:rPr>
              <a:t>У Серёжи есть пальто. Чьё это пальто? </a:t>
            </a:r>
          </a:p>
          <a:p>
            <a:r>
              <a:rPr lang="ru-RU" dirty="0">
                <a:solidFill>
                  <a:srgbClr val="008080"/>
                </a:solidFill>
              </a:rPr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8080"/>
                </a:solidFill>
              </a:rPr>
              <a:t>«</a:t>
            </a:r>
            <a:r>
              <a:rPr lang="ru-RU" b="1" dirty="0">
                <a:solidFill>
                  <a:srgbClr val="000099"/>
                </a:solidFill>
              </a:rPr>
              <a:t>Закончить предложения прилагательными, оканчивающимися на -ее- (-ей-,-е-)» </a:t>
            </a:r>
            <a:endParaRPr lang="ru-RU" dirty="0">
              <a:solidFill>
                <a:srgbClr val="000099"/>
              </a:solidFill>
            </a:endParaRPr>
          </a:p>
          <a:p>
            <a:r>
              <a:rPr lang="ru-RU" dirty="0">
                <a:solidFill>
                  <a:srgbClr val="008080"/>
                </a:solidFill>
              </a:rPr>
              <a:t>Небо синее, а море ещё синее. </a:t>
            </a:r>
          </a:p>
          <a:p>
            <a:r>
              <a:rPr lang="ru-RU" dirty="0">
                <a:solidFill>
                  <a:srgbClr val="008080"/>
                </a:solidFill>
              </a:rPr>
              <a:t>Дуб высокий, а сосна ещё … . </a:t>
            </a:r>
          </a:p>
          <a:p>
            <a:r>
              <a:rPr lang="ru-RU" dirty="0">
                <a:solidFill>
                  <a:srgbClr val="008080"/>
                </a:solidFill>
              </a:rPr>
              <a:t>Ручей глубокий, а река ещё … . </a:t>
            </a:r>
          </a:p>
          <a:p>
            <a:r>
              <a:rPr lang="ru-RU" dirty="0">
                <a:solidFill>
                  <a:srgbClr val="008080"/>
                </a:solidFill>
              </a:rPr>
              <a:t>Дорожка узкая, а тропинка ещё … . </a:t>
            </a:r>
          </a:p>
          <a:p>
            <a:r>
              <a:rPr lang="ru-RU" dirty="0">
                <a:solidFill>
                  <a:srgbClr val="008080"/>
                </a:solidFill>
              </a:rPr>
              <a:t>Лента длинная, а шарф ещё … . 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5234201"/>
      </p:ext>
    </p:extLst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Овал 141"/>
          <p:cNvSpPr/>
          <p:nvPr/>
        </p:nvSpPr>
        <p:spPr>
          <a:xfrm>
            <a:off x="514806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3" name="Овал 142"/>
          <p:cNvSpPr/>
          <p:nvPr/>
        </p:nvSpPr>
        <p:spPr>
          <a:xfrm>
            <a:off x="586814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5" name="Овал 144"/>
          <p:cNvSpPr/>
          <p:nvPr/>
        </p:nvSpPr>
        <p:spPr>
          <a:xfrm>
            <a:off x="730830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6" name="Овал 145"/>
          <p:cNvSpPr/>
          <p:nvPr/>
        </p:nvSpPr>
        <p:spPr>
          <a:xfrm>
            <a:off x="802838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0" name="Овал 129"/>
          <p:cNvSpPr/>
          <p:nvPr/>
        </p:nvSpPr>
        <p:spPr>
          <a:xfrm>
            <a:off x="7308304" y="2420888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1" name="Овал 130"/>
          <p:cNvSpPr/>
          <p:nvPr/>
        </p:nvSpPr>
        <p:spPr>
          <a:xfrm>
            <a:off x="8028384" y="2420888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6" name="Овал 125"/>
          <p:cNvSpPr/>
          <p:nvPr/>
        </p:nvSpPr>
        <p:spPr>
          <a:xfrm>
            <a:off x="8028384" y="1556792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5" name="Овал 124"/>
          <p:cNvSpPr/>
          <p:nvPr/>
        </p:nvSpPr>
        <p:spPr>
          <a:xfrm>
            <a:off x="7308304" y="1556792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" name="Picture 4" descr="http://my-ivanovo.ru/wp-content/uploads/2010/06/74f16339f64a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5536" y="1052736"/>
            <a:ext cx="720080" cy="1090605"/>
          </a:xfrm>
          <a:prstGeom prst="rect">
            <a:avLst/>
          </a:prstGeom>
          <a:noFill/>
        </p:spPr>
      </p:pic>
      <p:pic>
        <p:nvPicPr>
          <p:cNvPr id="101" name="Picture 2" descr="http://img-fotki.yandex.ru/get/6110/18869520.102/0_6dcb5_9dc29150_XL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23528" y="2276872"/>
            <a:ext cx="648072" cy="818617"/>
          </a:xfrm>
          <a:prstGeom prst="rect">
            <a:avLst/>
          </a:prstGeom>
          <a:noFill/>
        </p:spPr>
      </p:pic>
      <p:pic>
        <p:nvPicPr>
          <p:cNvPr id="100" name="Picture 6" descr="http://img0.liveinternet.ru/images/attach/c/4/82/417/82417670_n_6.pn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79512" y="3068960"/>
            <a:ext cx="899592" cy="899592"/>
          </a:xfrm>
          <a:prstGeom prst="rect">
            <a:avLst/>
          </a:prstGeom>
          <a:noFill/>
        </p:spPr>
      </p:pic>
      <p:pic>
        <p:nvPicPr>
          <p:cNvPr id="104" name="Picture 8" descr="http://img-fotki.yandex.ru/get/6522/127850699.ba/0_9b7be_d3c65370_XL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 flipH="1">
            <a:off x="251520" y="4077072"/>
            <a:ext cx="1008112" cy="788281"/>
          </a:xfrm>
          <a:prstGeom prst="rect">
            <a:avLst/>
          </a:prstGeom>
          <a:noFill/>
        </p:spPr>
      </p:pic>
      <p:pic>
        <p:nvPicPr>
          <p:cNvPr id="103" name="Picture 6" descr="http://img-fotki.yandex.ru/get/4612/119528728.cb4/0_a0e71_e8c1f8cc_XL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179512" y="4869160"/>
            <a:ext cx="864096" cy="86409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59632" y="-79653"/>
            <a:ext cx="763284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0099"/>
                </a:solidFill>
              </a:rPr>
              <a:t>Закончить предложения, образовав наречия от прилагательных, данных в скобках»</a:t>
            </a:r>
            <a:endParaRPr lang="ru-RU" dirty="0">
              <a:solidFill>
                <a:srgbClr val="000099"/>
              </a:solidFill>
            </a:endParaRPr>
          </a:p>
          <a:p>
            <a:r>
              <a:rPr lang="ru-RU" dirty="0">
                <a:solidFill>
                  <a:srgbClr val="008080"/>
                </a:solidFill>
              </a:rPr>
              <a:t>Конь скачет быстро. </a:t>
            </a:r>
          </a:p>
          <a:p>
            <a:r>
              <a:rPr lang="ru-RU" dirty="0">
                <a:solidFill>
                  <a:srgbClr val="008080"/>
                </a:solidFill>
              </a:rPr>
              <a:t>Черепаха ползёт (медленный). </a:t>
            </a:r>
          </a:p>
          <a:p>
            <a:r>
              <a:rPr lang="ru-RU" dirty="0">
                <a:solidFill>
                  <a:srgbClr val="008080"/>
                </a:solidFill>
              </a:rPr>
              <a:t>Собака лает (громкий). </a:t>
            </a:r>
          </a:p>
          <a:p>
            <a:r>
              <a:rPr lang="ru-RU" dirty="0">
                <a:solidFill>
                  <a:srgbClr val="008080"/>
                </a:solidFill>
              </a:rPr>
              <a:t>Звонок звенит (звонкий). </a:t>
            </a:r>
          </a:p>
          <a:p>
            <a:r>
              <a:rPr lang="ru-RU" dirty="0">
                <a:solidFill>
                  <a:srgbClr val="008080"/>
                </a:solidFill>
              </a:rPr>
              <a:t>Ветер дует (сильный). </a:t>
            </a:r>
          </a:p>
          <a:p>
            <a:r>
              <a:rPr lang="ru-RU" dirty="0">
                <a:solidFill>
                  <a:srgbClr val="008080"/>
                </a:solidFill>
              </a:rPr>
              <a:t>Самолёт улетел (далёкий). </a:t>
            </a:r>
          </a:p>
          <a:p>
            <a:r>
              <a:rPr lang="ru-RU" dirty="0">
                <a:solidFill>
                  <a:srgbClr val="008080"/>
                </a:solidFill>
              </a:rPr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8080"/>
                </a:solidFill>
              </a:rPr>
              <a:t>«</a:t>
            </a:r>
            <a:r>
              <a:rPr lang="ru-RU" b="1" dirty="0">
                <a:solidFill>
                  <a:srgbClr val="000099"/>
                </a:solidFill>
              </a:rPr>
              <a:t>Посчитать до пяти предметы, правильно</a:t>
            </a:r>
            <a:r>
              <a:rPr lang="ru-RU" b="1" dirty="0">
                <a:solidFill>
                  <a:srgbClr val="008080"/>
                </a:solidFill>
              </a:rPr>
              <a:t> согласовывая числительные с существительными» </a:t>
            </a:r>
            <a:endParaRPr lang="ru-RU" dirty="0">
              <a:solidFill>
                <a:srgbClr val="008080"/>
              </a:solidFill>
            </a:endParaRPr>
          </a:p>
          <a:p>
            <a:r>
              <a:rPr lang="ru-RU" dirty="0">
                <a:solidFill>
                  <a:srgbClr val="008080"/>
                </a:solidFill>
              </a:rPr>
              <a:t>Один шар, два шара, три шара, четыре шара, пять шаров. (Ведро, матрёшка, дерево, дом, окно, рыбка, трактор, …)</a:t>
            </a:r>
          </a:p>
          <a:p>
            <a:r>
              <a:rPr lang="ru-RU" dirty="0">
                <a:solidFill>
                  <a:srgbClr val="008080"/>
                </a:solidFill>
              </a:rPr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0099"/>
                </a:solidFill>
              </a:rPr>
              <a:t>«Изменить по образцу» </a:t>
            </a:r>
            <a:endParaRPr lang="ru-RU" dirty="0">
              <a:solidFill>
                <a:srgbClr val="000099"/>
              </a:solidFill>
            </a:endParaRPr>
          </a:p>
          <a:p>
            <a:r>
              <a:rPr lang="ru-RU" dirty="0">
                <a:solidFill>
                  <a:srgbClr val="008080"/>
                </a:solidFill>
              </a:rPr>
              <a:t>Белый – беленький. (тёплый, старый, кислый, лёгкий, чистый, добрый, толстый, сладкий, тонкий, узкий, мягкий, …)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5234201"/>
      </p:ext>
    </p:extLst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Овал 141"/>
          <p:cNvSpPr/>
          <p:nvPr/>
        </p:nvSpPr>
        <p:spPr>
          <a:xfrm>
            <a:off x="1226415" y="175184"/>
            <a:ext cx="7632848" cy="584610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3" name="Овал 142"/>
          <p:cNvSpPr/>
          <p:nvPr/>
        </p:nvSpPr>
        <p:spPr>
          <a:xfrm>
            <a:off x="586814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5" name="Овал 144"/>
          <p:cNvSpPr/>
          <p:nvPr/>
        </p:nvSpPr>
        <p:spPr>
          <a:xfrm>
            <a:off x="730830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6" name="Овал 145"/>
          <p:cNvSpPr/>
          <p:nvPr/>
        </p:nvSpPr>
        <p:spPr>
          <a:xfrm>
            <a:off x="802838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0" name="Овал 129"/>
          <p:cNvSpPr/>
          <p:nvPr/>
        </p:nvSpPr>
        <p:spPr>
          <a:xfrm>
            <a:off x="7308304" y="2420888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1" name="Овал 130"/>
          <p:cNvSpPr/>
          <p:nvPr/>
        </p:nvSpPr>
        <p:spPr>
          <a:xfrm>
            <a:off x="8028384" y="2420888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6" name="Овал 125"/>
          <p:cNvSpPr/>
          <p:nvPr/>
        </p:nvSpPr>
        <p:spPr>
          <a:xfrm>
            <a:off x="8028384" y="1556792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5" name="Овал 124"/>
          <p:cNvSpPr/>
          <p:nvPr/>
        </p:nvSpPr>
        <p:spPr>
          <a:xfrm>
            <a:off x="7308304" y="1556792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" name="Picture 4" descr="http://my-ivanovo.ru/wp-content/uploads/2010/06/74f16339f64a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5536" y="1052736"/>
            <a:ext cx="720080" cy="1090605"/>
          </a:xfrm>
          <a:prstGeom prst="rect">
            <a:avLst/>
          </a:prstGeom>
          <a:noFill/>
        </p:spPr>
      </p:pic>
      <p:pic>
        <p:nvPicPr>
          <p:cNvPr id="101" name="Picture 2" descr="http://img-fotki.yandex.ru/get/6110/18869520.102/0_6dcb5_9dc29150_XL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23528" y="2276872"/>
            <a:ext cx="648072" cy="818617"/>
          </a:xfrm>
          <a:prstGeom prst="rect">
            <a:avLst/>
          </a:prstGeom>
          <a:noFill/>
        </p:spPr>
      </p:pic>
      <p:pic>
        <p:nvPicPr>
          <p:cNvPr id="100" name="Picture 6" descr="http://img0.liveinternet.ru/images/attach/c/4/82/417/82417670_n_6.pn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79512" y="3068960"/>
            <a:ext cx="899592" cy="899592"/>
          </a:xfrm>
          <a:prstGeom prst="rect">
            <a:avLst/>
          </a:prstGeom>
          <a:noFill/>
        </p:spPr>
      </p:pic>
      <p:pic>
        <p:nvPicPr>
          <p:cNvPr id="104" name="Picture 8" descr="http://img-fotki.yandex.ru/get/6522/127850699.ba/0_9b7be_d3c65370_XL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 flipH="1">
            <a:off x="251520" y="4077072"/>
            <a:ext cx="1008112" cy="788281"/>
          </a:xfrm>
          <a:prstGeom prst="rect">
            <a:avLst/>
          </a:prstGeom>
          <a:noFill/>
        </p:spPr>
      </p:pic>
      <p:pic>
        <p:nvPicPr>
          <p:cNvPr id="103" name="Picture 6" descr="http://img-fotki.yandex.ru/get/4612/119528728.cb4/0_a0e71_e8c1f8cc_XL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179512" y="4869160"/>
            <a:ext cx="864096" cy="86409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115617" y="175184"/>
            <a:ext cx="7743646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0099"/>
                </a:solidFill>
              </a:rPr>
              <a:t>«Скажи наоборот» </a:t>
            </a:r>
            <a:r>
              <a:rPr lang="ru-RU" dirty="0">
                <a:solidFill>
                  <a:srgbClr val="000099"/>
                </a:solidFill>
              </a:rPr>
              <a:t> </a:t>
            </a:r>
            <a:r>
              <a:rPr lang="ru-RU" i="1" u="sng" dirty="0">
                <a:solidFill>
                  <a:srgbClr val="000099"/>
                </a:solidFill>
              </a:rPr>
              <a:t>слова-антонимы </a:t>
            </a:r>
            <a:endParaRPr lang="ru-RU" dirty="0">
              <a:solidFill>
                <a:srgbClr val="000099"/>
              </a:solidFill>
            </a:endParaRPr>
          </a:p>
          <a:p>
            <a:r>
              <a:rPr lang="ru-RU" dirty="0">
                <a:solidFill>
                  <a:srgbClr val="008080"/>
                </a:solidFill>
              </a:rPr>
              <a:t>Обеденный стол большой, а журнальный стол маленький. </a:t>
            </a:r>
          </a:p>
          <a:p>
            <a:r>
              <a:rPr lang="ru-RU" dirty="0">
                <a:solidFill>
                  <a:srgbClr val="008080"/>
                </a:solidFill>
              </a:rPr>
              <a:t>Дерево высокое, а куст … . </a:t>
            </a:r>
          </a:p>
          <a:p>
            <a:r>
              <a:rPr lang="ru-RU" dirty="0">
                <a:solidFill>
                  <a:srgbClr val="008080"/>
                </a:solidFill>
              </a:rPr>
              <a:t>Суп горячий, а мороженое … . </a:t>
            </a:r>
          </a:p>
          <a:p>
            <a:r>
              <a:rPr lang="ru-RU" dirty="0">
                <a:solidFill>
                  <a:srgbClr val="008080"/>
                </a:solidFill>
              </a:rPr>
              <a:t>Река длинная, а ручей … . </a:t>
            </a:r>
          </a:p>
          <a:p>
            <a:r>
              <a:rPr lang="ru-RU" dirty="0">
                <a:solidFill>
                  <a:srgbClr val="008080"/>
                </a:solidFill>
              </a:rPr>
              <a:t>Книга толстая, а тетрадь … . </a:t>
            </a:r>
          </a:p>
          <a:p>
            <a:r>
              <a:rPr lang="ru-RU" dirty="0">
                <a:solidFill>
                  <a:srgbClr val="008080"/>
                </a:solidFill>
              </a:rPr>
              <a:t>Дорога широкая, а тропинка … .</a:t>
            </a:r>
          </a:p>
          <a:p>
            <a:r>
              <a:rPr lang="ru-RU" dirty="0">
                <a:solidFill>
                  <a:srgbClr val="008080"/>
                </a:solidFill>
              </a:rPr>
              <a:t>Орехи крупные, а семечки … . </a:t>
            </a:r>
          </a:p>
          <a:p>
            <a:r>
              <a:rPr lang="ru-RU" dirty="0">
                <a:solidFill>
                  <a:srgbClr val="008080"/>
                </a:solidFill>
              </a:rPr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0099"/>
                </a:solidFill>
              </a:rPr>
              <a:t>«Образовать форму множественного числа глаголов» </a:t>
            </a:r>
            <a:endParaRPr lang="ru-RU" dirty="0">
              <a:solidFill>
                <a:srgbClr val="000099"/>
              </a:solidFill>
            </a:endParaRPr>
          </a:p>
          <a:p>
            <a:r>
              <a:rPr lang="ru-RU" dirty="0">
                <a:solidFill>
                  <a:srgbClr val="008080"/>
                </a:solidFill>
              </a:rPr>
              <a:t>Он идёт – они идут. Он рисует – они … . </a:t>
            </a:r>
          </a:p>
          <a:p>
            <a:r>
              <a:rPr lang="ru-RU" dirty="0">
                <a:solidFill>
                  <a:srgbClr val="008080"/>
                </a:solidFill>
              </a:rPr>
              <a:t>Он стоит – они … . Он пьёт – они … . </a:t>
            </a:r>
          </a:p>
          <a:p>
            <a:r>
              <a:rPr lang="ru-RU" dirty="0">
                <a:solidFill>
                  <a:srgbClr val="008080"/>
                </a:solidFill>
              </a:rPr>
              <a:t>Он сидит – они … . Он ест – они … . </a:t>
            </a:r>
          </a:p>
          <a:p>
            <a:r>
              <a:rPr lang="ru-RU" dirty="0">
                <a:solidFill>
                  <a:srgbClr val="008080"/>
                </a:solidFill>
              </a:rPr>
              <a:t>Он читает – они … . Он бежит – они … .</a:t>
            </a:r>
          </a:p>
          <a:p>
            <a:endParaRPr lang="ru-RU" dirty="0">
              <a:solidFill>
                <a:srgbClr val="00808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0099"/>
                </a:solidFill>
              </a:rPr>
              <a:t>«Учить образовывать относительные прилагательные»</a:t>
            </a:r>
            <a:endParaRPr lang="ru-RU" dirty="0">
              <a:solidFill>
                <a:srgbClr val="000099"/>
              </a:solidFill>
            </a:endParaRPr>
          </a:p>
          <a:p>
            <a:r>
              <a:rPr lang="ru-RU" dirty="0">
                <a:solidFill>
                  <a:srgbClr val="008080"/>
                </a:solidFill>
              </a:rPr>
              <a:t>Сок из вишни (какой?) – вишнёвый. </a:t>
            </a:r>
          </a:p>
          <a:p>
            <a:r>
              <a:rPr lang="ru-RU" dirty="0">
                <a:solidFill>
                  <a:srgbClr val="008080"/>
                </a:solidFill>
              </a:rPr>
              <a:t>Варенье из вишни (какое?) … </a:t>
            </a:r>
          </a:p>
          <a:p>
            <a:r>
              <a:rPr lang="ru-RU" dirty="0">
                <a:solidFill>
                  <a:srgbClr val="008080"/>
                </a:solidFill>
              </a:rPr>
              <a:t>Начинка из вишни (какая?) … </a:t>
            </a:r>
          </a:p>
          <a:p>
            <a:r>
              <a:rPr lang="ru-RU" dirty="0">
                <a:solidFill>
                  <a:srgbClr val="008080"/>
                </a:solidFill>
              </a:rPr>
              <a:t>Косточки от вишни (какие?) … </a:t>
            </a:r>
          </a:p>
          <a:p>
            <a:r>
              <a:rPr lang="ru-RU" i="1" u="sng" dirty="0">
                <a:solidFill>
                  <a:srgbClr val="008080"/>
                </a:solidFill>
              </a:rPr>
              <a:t>Аналогичные словосочетания составить со словами:</a:t>
            </a:r>
            <a:r>
              <a:rPr lang="ru-RU" dirty="0">
                <a:solidFill>
                  <a:srgbClr val="008080"/>
                </a:solidFill>
              </a:rPr>
              <a:t> из яблок, из слив, из малины, из клубники, из апельсина, из лимона.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75234201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Овал 141"/>
          <p:cNvSpPr/>
          <p:nvPr/>
        </p:nvSpPr>
        <p:spPr>
          <a:xfrm>
            <a:off x="514806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3" name="Овал 142"/>
          <p:cNvSpPr/>
          <p:nvPr/>
        </p:nvSpPr>
        <p:spPr>
          <a:xfrm>
            <a:off x="586814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5" name="Овал 144"/>
          <p:cNvSpPr/>
          <p:nvPr/>
        </p:nvSpPr>
        <p:spPr>
          <a:xfrm>
            <a:off x="730830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6" name="Овал 145"/>
          <p:cNvSpPr/>
          <p:nvPr/>
        </p:nvSpPr>
        <p:spPr>
          <a:xfrm>
            <a:off x="802838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0" name="Овал 129"/>
          <p:cNvSpPr/>
          <p:nvPr/>
        </p:nvSpPr>
        <p:spPr>
          <a:xfrm>
            <a:off x="7308304" y="2420888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1" name="Овал 130"/>
          <p:cNvSpPr/>
          <p:nvPr/>
        </p:nvSpPr>
        <p:spPr>
          <a:xfrm>
            <a:off x="8028384" y="2420888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6" name="Овал 125"/>
          <p:cNvSpPr/>
          <p:nvPr/>
        </p:nvSpPr>
        <p:spPr>
          <a:xfrm>
            <a:off x="8028384" y="1556792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5" name="Овал 124"/>
          <p:cNvSpPr/>
          <p:nvPr/>
        </p:nvSpPr>
        <p:spPr>
          <a:xfrm>
            <a:off x="7308304" y="1556792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" name="Picture 4" descr="http://my-ivanovo.ru/wp-content/uploads/2010/06/74f16339f64a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95536" y="1052736"/>
            <a:ext cx="720080" cy="1090605"/>
          </a:xfrm>
          <a:prstGeom prst="rect">
            <a:avLst/>
          </a:prstGeom>
          <a:noFill/>
        </p:spPr>
      </p:pic>
      <p:pic>
        <p:nvPicPr>
          <p:cNvPr id="101" name="Picture 2" descr="http://img-fotki.yandex.ru/get/6110/18869520.102/0_6dcb5_9dc29150_XL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23528" y="2276872"/>
            <a:ext cx="648072" cy="818617"/>
          </a:xfrm>
          <a:prstGeom prst="rect">
            <a:avLst/>
          </a:prstGeom>
          <a:noFill/>
        </p:spPr>
      </p:pic>
      <p:pic>
        <p:nvPicPr>
          <p:cNvPr id="100" name="Picture 6" descr="http://img0.liveinternet.ru/images/attach/c/4/82/417/82417670_n_6.pn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179512" y="3068960"/>
            <a:ext cx="899592" cy="899592"/>
          </a:xfrm>
          <a:prstGeom prst="rect">
            <a:avLst/>
          </a:prstGeom>
          <a:noFill/>
        </p:spPr>
      </p:pic>
      <p:pic>
        <p:nvPicPr>
          <p:cNvPr id="104" name="Picture 8" descr="http://img-fotki.yandex.ru/get/6522/127850699.ba/0_9b7be_d3c65370_XL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 flipH="1">
            <a:off x="251520" y="4077072"/>
            <a:ext cx="1008112" cy="788281"/>
          </a:xfrm>
          <a:prstGeom prst="rect">
            <a:avLst/>
          </a:prstGeom>
          <a:noFill/>
        </p:spPr>
      </p:pic>
      <p:pic>
        <p:nvPicPr>
          <p:cNvPr id="103" name="Picture 6" descr="http://img-fotki.yandex.ru/get/4612/119528728.cb4/0_a0e71_e8c1f8cc_XL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179512" y="4869160"/>
            <a:ext cx="864096" cy="86409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59632" y="-79653"/>
            <a:ext cx="763284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</a:p>
          <a:p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0099"/>
                </a:solidFill>
              </a:rPr>
              <a:t>«Дать «ласковые имена»</a:t>
            </a:r>
          </a:p>
          <a:p>
            <a:r>
              <a:rPr lang="ru-RU" dirty="0">
                <a:solidFill>
                  <a:srgbClr val="008080"/>
                </a:solidFill>
              </a:rPr>
              <a:t>Валя-Валечка,  Саша-Сашенька (Вася, Соня, Даша, Ира, Люда, Катя, Аня, </a:t>
            </a:r>
          </a:p>
          <a:p>
            <a:r>
              <a:rPr lang="ru-RU" dirty="0">
                <a:solidFill>
                  <a:srgbClr val="008080"/>
                </a:solidFill>
              </a:rPr>
              <a:t>Зина, Рая, Сима, Серёжа, Миша, Костя, Дима, Наташа, Вера,…)</a:t>
            </a:r>
          </a:p>
          <a:p>
            <a:endParaRPr lang="ru-RU" dirty="0">
              <a:solidFill>
                <a:srgbClr val="008080"/>
              </a:solidFill>
            </a:endParaRPr>
          </a:p>
          <a:p>
            <a:r>
              <a:rPr lang="ru-RU" dirty="0">
                <a:solidFill>
                  <a:srgbClr val="008080"/>
                </a:solidFill>
              </a:rPr>
              <a:t>•   </a:t>
            </a:r>
            <a:r>
              <a:rPr lang="ru-RU" b="1" dirty="0">
                <a:solidFill>
                  <a:srgbClr val="000099"/>
                </a:solidFill>
              </a:rPr>
              <a:t>«Покажи на себе и на кукле и назови»</a:t>
            </a:r>
          </a:p>
          <a:p>
            <a:r>
              <a:rPr lang="ru-RU" dirty="0">
                <a:solidFill>
                  <a:srgbClr val="008080"/>
                </a:solidFill>
              </a:rPr>
              <a:t>Голова-головка,  нога- ножка (лоб, уши, затылок, губы, рука, щёки, пальцы, </a:t>
            </a:r>
          </a:p>
          <a:p>
            <a:r>
              <a:rPr lang="ru-RU" dirty="0">
                <a:solidFill>
                  <a:srgbClr val="008080"/>
                </a:solidFill>
              </a:rPr>
              <a:t>спина, глаза, ногти, живот, брови, ресницы, шея, нос, язык,…) </a:t>
            </a:r>
          </a:p>
          <a:p>
            <a:endParaRPr lang="ru-RU" dirty="0">
              <a:solidFill>
                <a:srgbClr val="008080"/>
              </a:solidFill>
            </a:endParaRPr>
          </a:p>
          <a:p>
            <a:r>
              <a:rPr lang="ru-RU" dirty="0">
                <a:solidFill>
                  <a:srgbClr val="008080"/>
                </a:solidFill>
              </a:rPr>
              <a:t>•   </a:t>
            </a:r>
            <a:r>
              <a:rPr lang="ru-RU" b="1" dirty="0">
                <a:solidFill>
                  <a:srgbClr val="000099"/>
                </a:solidFill>
              </a:rPr>
              <a:t>«Один и много»</a:t>
            </a:r>
          </a:p>
          <a:p>
            <a:r>
              <a:rPr lang="ru-RU" dirty="0">
                <a:solidFill>
                  <a:srgbClr val="008080"/>
                </a:solidFill>
              </a:rPr>
              <a:t> </a:t>
            </a:r>
            <a:r>
              <a:rPr lang="ru-RU" i="1" u="sng" dirty="0">
                <a:solidFill>
                  <a:srgbClr val="000099"/>
                </a:solidFill>
              </a:rPr>
              <a:t>Вы называете один предмет, а ребёнок – много. </a:t>
            </a:r>
          </a:p>
          <a:p>
            <a:r>
              <a:rPr lang="ru-RU" dirty="0">
                <a:solidFill>
                  <a:srgbClr val="008080"/>
                </a:solidFill>
              </a:rPr>
              <a:t>Огурец-огурцы </a:t>
            </a:r>
          </a:p>
          <a:p>
            <a:r>
              <a:rPr lang="ru-RU" dirty="0">
                <a:solidFill>
                  <a:srgbClr val="008080"/>
                </a:solidFill>
              </a:rPr>
              <a:t>Баклажан - ... </a:t>
            </a:r>
          </a:p>
          <a:p>
            <a:r>
              <a:rPr lang="ru-RU" dirty="0">
                <a:solidFill>
                  <a:srgbClr val="008080"/>
                </a:solidFill>
              </a:rPr>
              <a:t>Редька - ... </a:t>
            </a:r>
          </a:p>
          <a:p>
            <a:r>
              <a:rPr lang="ru-RU" dirty="0">
                <a:solidFill>
                  <a:srgbClr val="008080"/>
                </a:solidFill>
              </a:rPr>
              <a:t>Помидор - ... </a:t>
            </a:r>
          </a:p>
          <a:p>
            <a:r>
              <a:rPr lang="ru-RU" dirty="0">
                <a:solidFill>
                  <a:srgbClr val="008080"/>
                </a:solidFill>
              </a:rPr>
              <a:t>Кабачок - ... </a:t>
            </a:r>
          </a:p>
          <a:p>
            <a:r>
              <a:rPr lang="ru-RU" dirty="0">
                <a:solidFill>
                  <a:srgbClr val="008080"/>
                </a:solidFill>
              </a:rPr>
              <a:t>Редиска - ... </a:t>
            </a:r>
          </a:p>
          <a:p>
            <a:r>
              <a:rPr lang="ru-RU" dirty="0">
                <a:solidFill>
                  <a:srgbClr val="008080"/>
                </a:solidFill>
              </a:rPr>
              <a:t>Боб - ... </a:t>
            </a:r>
          </a:p>
          <a:p>
            <a:r>
              <a:rPr lang="ru-RU" dirty="0">
                <a:solidFill>
                  <a:srgbClr val="008080"/>
                </a:solidFill>
              </a:rPr>
              <a:t>Тыква - ... </a:t>
            </a:r>
          </a:p>
          <a:p>
            <a:r>
              <a:rPr lang="ru-RU" dirty="0">
                <a:solidFill>
                  <a:srgbClr val="008080"/>
                </a:solidFill>
              </a:rPr>
              <a:t>Патиссон - ... </a:t>
            </a:r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Овал 141"/>
          <p:cNvSpPr/>
          <p:nvPr/>
        </p:nvSpPr>
        <p:spPr>
          <a:xfrm>
            <a:off x="514806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3" name="Овал 142"/>
          <p:cNvSpPr/>
          <p:nvPr/>
        </p:nvSpPr>
        <p:spPr>
          <a:xfrm>
            <a:off x="586814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5" name="Овал 144"/>
          <p:cNvSpPr/>
          <p:nvPr/>
        </p:nvSpPr>
        <p:spPr>
          <a:xfrm>
            <a:off x="730830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6" name="Овал 145"/>
          <p:cNvSpPr/>
          <p:nvPr/>
        </p:nvSpPr>
        <p:spPr>
          <a:xfrm>
            <a:off x="802838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0" name="Овал 129"/>
          <p:cNvSpPr/>
          <p:nvPr/>
        </p:nvSpPr>
        <p:spPr>
          <a:xfrm>
            <a:off x="7308304" y="2420888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1" name="Овал 130"/>
          <p:cNvSpPr/>
          <p:nvPr/>
        </p:nvSpPr>
        <p:spPr>
          <a:xfrm>
            <a:off x="8028384" y="2420888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6" name="Овал 125"/>
          <p:cNvSpPr/>
          <p:nvPr/>
        </p:nvSpPr>
        <p:spPr>
          <a:xfrm>
            <a:off x="8028384" y="1556792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5" name="Овал 124"/>
          <p:cNvSpPr/>
          <p:nvPr/>
        </p:nvSpPr>
        <p:spPr>
          <a:xfrm>
            <a:off x="7308304" y="1556792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" name="Picture 4" descr="http://my-ivanovo.ru/wp-content/uploads/2010/06/74f16339f64a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5536" y="1052736"/>
            <a:ext cx="720080" cy="1090605"/>
          </a:xfrm>
          <a:prstGeom prst="rect">
            <a:avLst/>
          </a:prstGeom>
          <a:noFill/>
        </p:spPr>
      </p:pic>
      <p:pic>
        <p:nvPicPr>
          <p:cNvPr id="101" name="Picture 2" descr="http://img-fotki.yandex.ru/get/6110/18869520.102/0_6dcb5_9dc29150_XL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23528" y="2276872"/>
            <a:ext cx="648072" cy="818617"/>
          </a:xfrm>
          <a:prstGeom prst="rect">
            <a:avLst/>
          </a:prstGeom>
          <a:noFill/>
        </p:spPr>
      </p:pic>
      <p:pic>
        <p:nvPicPr>
          <p:cNvPr id="100" name="Picture 6" descr="http://img0.liveinternet.ru/images/attach/c/4/82/417/82417670_n_6.pn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79512" y="3068960"/>
            <a:ext cx="899592" cy="899592"/>
          </a:xfrm>
          <a:prstGeom prst="rect">
            <a:avLst/>
          </a:prstGeom>
          <a:noFill/>
        </p:spPr>
      </p:pic>
      <p:pic>
        <p:nvPicPr>
          <p:cNvPr id="104" name="Picture 8" descr="http://img-fotki.yandex.ru/get/6522/127850699.ba/0_9b7be_d3c65370_XL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 flipH="1">
            <a:off x="251520" y="4077072"/>
            <a:ext cx="1008112" cy="788281"/>
          </a:xfrm>
          <a:prstGeom prst="rect">
            <a:avLst/>
          </a:prstGeom>
          <a:noFill/>
        </p:spPr>
      </p:pic>
      <p:pic>
        <p:nvPicPr>
          <p:cNvPr id="103" name="Picture 6" descr="http://img-fotki.yandex.ru/get/4612/119528728.cb4/0_a0e71_e8c1f8cc_XL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179512" y="4869160"/>
            <a:ext cx="864096" cy="86409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59632" y="-79653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259632" y="197346"/>
            <a:ext cx="763284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•   </a:t>
            </a:r>
            <a:r>
              <a:rPr lang="ru-RU" b="1" dirty="0">
                <a:solidFill>
                  <a:srgbClr val="000099"/>
                </a:solidFill>
              </a:rPr>
              <a:t>«Считай овощи до пяти по образцу»</a:t>
            </a:r>
          </a:p>
          <a:p>
            <a:r>
              <a:rPr lang="ru-RU" i="1" u="sng" dirty="0">
                <a:solidFill>
                  <a:srgbClr val="000099"/>
                </a:solidFill>
              </a:rPr>
              <a:t>Вариант№1</a:t>
            </a:r>
          </a:p>
          <a:p>
            <a:r>
              <a:rPr lang="ru-RU" dirty="0">
                <a:solidFill>
                  <a:srgbClr val="008080"/>
                </a:solidFill>
              </a:rPr>
              <a:t>Один помидор, два помидора, три помидора,…пять помидоров.</a:t>
            </a:r>
          </a:p>
          <a:p>
            <a:r>
              <a:rPr lang="ru-RU" dirty="0">
                <a:solidFill>
                  <a:srgbClr val="008080"/>
                </a:solidFill>
              </a:rPr>
              <a:t>Один огурец, … </a:t>
            </a:r>
          </a:p>
          <a:p>
            <a:r>
              <a:rPr lang="ru-RU" dirty="0">
                <a:solidFill>
                  <a:srgbClr val="008080"/>
                </a:solidFill>
              </a:rPr>
              <a:t>Одна редиска,… </a:t>
            </a:r>
          </a:p>
          <a:p>
            <a:r>
              <a:rPr lang="ru-RU" dirty="0">
                <a:solidFill>
                  <a:srgbClr val="008080"/>
                </a:solidFill>
              </a:rPr>
              <a:t>Один баклажан, … </a:t>
            </a:r>
          </a:p>
          <a:p>
            <a:r>
              <a:rPr lang="ru-RU" dirty="0">
                <a:solidFill>
                  <a:srgbClr val="008080"/>
                </a:solidFill>
              </a:rPr>
              <a:t>Одна морковка, …  </a:t>
            </a:r>
          </a:p>
          <a:p>
            <a:r>
              <a:rPr lang="ru-RU" dirty="0">
                <a:solidFill>
                  <a:srgbClr val="008080"/>
                </a:solidFill>
              </a:rPr>
              <a:t>Один кабачок, …  </a:t>
            </a:r>
          </a:p>
          <a:p>
            <a:r>
              <a:rPr lang="ru-RU" dirty="0">
                <a:solidFill>
                  <a:srgbClr val="008080"/>
                </a:solidFill>
              </a:rPr>
              <a:t>Одна репка, …  </a:t>
            </a:r>
          </a:p>
          <a:p>
            <a:r>
              <a:rPr lang="ru-RU" dirty="0">
                <a:solidFill>
                  <a:srgbClr val="008080"/>
                </a:solidFill>
              </a:rPr>
              <a:t>Один боб, … </a:t>
            </a:r>
          </a:p>
          <a:p>
            <a:r>
              <a:rPr lang="ru-RU" dirty="0">
                <a:solidFill>
                  <a:srgbClr val="008080"/>
                </a:solidFill>
              </a:rPr>
              <a:t>Одна редька, … </a:t>
            </a:r>
          </a:p>
          <a:p>
            <a:r>
              <a:rPr lang="ru-RU" i="1" u="sng" dirty="0">
                <a:solidFill>
                  <a:srgbClr val="000099"/>
                </a:solidFill>
              </a:rPr>
              <a:t>Вариант№2</a:t>
            </a:r>
          </a:p>
          <a:p>
            <a:r>
              <a:rPr lang="ru-RU" dirty="0">
                <a:solidFill>
                  <a:srgbClr val="008080"/>
                </a:solidFill>
              </a:rPr>
              <a:t>Красный помидор, зелёный огурец, синий баклажан, спелые бананы, кислые лимоны, сладкое яблоко, горькая редька,…</a:t>
            </a:r>
          </a:p>
          <a:p>
            <a:endParaRPr lang="ru-RU" dirty="0">
              <a:solidFill>
                <a:srgbClr val="00808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8080"/>
                </a:solidFill>
              </a:rPr>
              <a:t> </a:t>
            </a:r>
            <a:r>
              <a:rPr lang="ru-RU" b="1" dirty="0">
                <a:solidFill>
                  <a:srgbClr val="000099"/>
                </a:solidFill>
              </a:rPr>
              <a:t>«Есть-нет»</a:t>
            </a:r>
          </a:p>
          <a:p>
            <a:r>
              <a:rPr lang="ru-RU" dirty="0">
                <a:solidFill>
                  <a:srgbClr val="008080"/>
                </a:solidFill>
              </a:rPr>
              <a:t> </a:t>
            </a:r>
            <a:r>
              <a:rPr lang="ru-RU" i="1" dirty="0">
                <a:solidFill>
                  <a:srgbClr val="008080"/>
                </a:solidFill>
              </a:rPr>
              <a:t>Ребёнок произносит вторую часть фразы со слов: «У меня нет». </a:t>
            </a:r>
          </a:p>
          <a:p>
            <a:r>
              <a:rPr lang="ru-RU" dirty="0">
                <a:solidFill>
                  <a:srgbClr val="008080"/>
                </a:solidFill>
              </a:rPr>
              <a:t>- У меня есть свежая капуста. </a:t>
            </a:r>
          </a:p>
          <a:p>
            <a:r>
              <a:rPr lang="ru-RU" dirty="0">
                <a:solidFill>
                  <a:srgbClr val="008080"/>
                </a:solidFill>
              </a:rPr>
              <a:t>- У меня нет свежей капусты.</a:t>
            </a:r>
          </a:p>
        </p:txBody>
      </p:sp>
    </p:spTree>
    <p:extLst>
      <p:ext uri="{BB962C8B-B14F-4D97-AF65-F5344CB8AC3E}">
        <p14:creationId xmlns:p14="http://schemas.microsoft.com/office/powerpoint/2010/main" xmlns="" val="2762237172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Овал 141"/>
          <p:cNvSpPr/>
          <p:nvPr/>
        </p:nvSpPr>
        <p:spPr>
          <a:xfrm>
            <a:off x="514806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3" name="Овал 142"/>
          <p:cNvSpPr/>
          <p:nvPr/>
        </p:nvSpPr>
        <p:spPr>
          <a:xfrm>
            <a:off x="586814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5" name="Овал 144"/>
          <p:cNvSpPr/>
          <p:nvPr/>
        </p:nvSpPr>
        <p:spPr>
          <a:xfrm>
            <a:off x="730830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6" name="Овал 145"/>
          <p:cNvSpPr/>
          <p:nvPr/>
        </p:nvSpPr>
        <p:spPr>
          <a:xfrm>
            <a:off x="802838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0" name="Овал 129"/>
          <p:cNvSpPr/>
          <p:nvPr/>
        </p:nvSpPr>
        <p:spPr>
          <a:xfrm>
            <a:off x="7308304" y="2420888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1" name="Овал 130"/>
          <p:cNvSpPr/>
          <p:nvPr/>
        </p:nvSpPr>
        <p:spPr>
          <a:xfrm>
            <a:off x="8028384" y="2420888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6" name="Овал 125"/>
          <p:cNvSpPr/>
          <p:nvPr/>
        </p:nvSpPr>
        <p:spPr>
          <a:xfrm>
            <a:off x="8028384" y="1556792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5" name="Овал 124"/>
          <p:cNvSpPr/>
          <p:nvPr/>
        </p:nvSpPr>
        <p:spPr>
          <a:xfrm>
            <a:off x="7308304" y="1556792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" name="Picture 4" descr="http://my-ivanovo.ru/wp-content/uploads/2010/06/74f16339f64a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5536" y="1052736"/>
            <a:ext cx="720080" cy="1090605"/>
          </a:xfrm>
          <a:prstGeom prst="rect">
            <a:avLst/>
          </a:prstGeom>
          <a:noFill/>
        </p:spPr>
      </p:pic>
      <p:pic>
        <p:nvPicPr>
          <p:cNvPr id="101" name="Picture 2" descr="http://img-fotki.yandex.ru/get/6110/18869520.102/0_6dcb5_9dc29150_XL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23528" y="2276872"/>
            <a:ext cx="648072" cy="818617"/>
          </a:xfrm>
          <a:prstGeom prst="rect">
            <a:avLst/>
          </a:prstGeom>
          <a:noFill/>
        </p:spPr>
      </p:pic>
      <p:pic>
        <p:nvPicPr>
          <p:cNvPr id="100" name="Picture 6" descr="http://img0.liveinternet.ru/images/attach/c/4/82/417/82417670_n_6.pn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79512" y="3068960"/>
            <a:ext cx="899592" cy="899592"/>
          </a:xfrm>
          <a:prstGeom prst="rect">
            <a:avLst/>
          </a:prstGeom>
          <a:noFill/>
        </p:spPr>
      </p:pic>
      <p:pic>
        <p:nvPicPr>
          <p:cNvPr id="104" name="Picture 8" descr="http://img-fotki.yandex.ru/get/6522/127850699.ba/0_9b7be_d3c65370_XL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 flipH="1">
            <a:off x="251520" y="4077072"/>
            <a:ext cx="1008112" cy="788281"/>
          </a:xfrm>
          <a:prstGeom prst="rect">
            <a:avLst/>
          </a:prstGeom>
          <a:noFill/>
        </p:spPr>
      </p:pic>
      <p:pic>
        <p:nvPicPr>
          <p:cNvPr id="103" name="Picture 6" descr="http://img-fotki.yandex.ru/get/4612/119528728.cb4/0_a0e71_e8c1f8cc_XL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179512" y="4869160"/>
            <a:ext cx="864096" cy="86409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59632" y="-79653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58847"/>
            <a:ext cx="763284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/>
              <a:t>•   </a:t>
            </a:r>
            <a:r>
              <a:rPr lang="ru-RU" b="1" dirty="0">
                <a:solidFill>
                  <a:srgbClr val="000099"/>
                </a:solidFill>
              </a:rPr>
              <a:t>«Подбери как можно больше определений к каждому предмету»</a:t>
            </a:r>
          </a:p>
          <a:p>
            <a:r>
              <a:rPr lang="ru-RU" dirty="0">
                <a:solidFill>
                  <a:srgbClr val="008080"/>
                </a:solidFill>
              </a:rPr>
              <a:t>Помидор – красный, круглый, вкусный, сочный,…</a:t>
            </a:r>
          </a:p>
          <a:p>
            <a:r>
              <a:rPr lang="ru-RU" dirty="0">
                <a:solidFill>
                  <a:srgbClr val="008080"/>
                </a:solidFill>
              </a:rPr>
              <a:t>(банан, редис, лук, виноград, лимон, апельсин, репа, яблоко,…)</a:t>
            </a:r>
          </a:p>
          <a:p>
            <a:endParaRPr lang="ru-RU" dirty="0">
              <a:solidFill>
                <a:srgbClr val="008080"/>
              </a:solidFill>
            </a:endParaRPr>
          </a:p>
          <a:p>
            <a:r>
              <a:rPr lang="ru-RU" b="1" dirty="0">
                <a:solidFill>
                  <a:srgbClr val="008080"/>
                </a:solidFill>
              </a:rPr>
              <a:t>•   </a:t>
            </a:r>
            <a:r>
              <a:rPr lang="ru-RU" b="1" dirty="0">
                <a:solidFill>
                  <a:srgbClr val="000099"/>
                </a:solidFill>
              </a:rPr>
              <a:t>«Большой - маленький»</a:t>
            </a:r>
          </a:p>
          <a:p>
            <a:r>
              <a:rPr lang="ru-RU" i="1" u="sng" dirty="0">
                <a:solidFill>
                  <a:srgbClr val="000099"/>
                </a:solidFill>
              </a:rPr>
              <a:t>Учите детей правильно называть маленькие предметы. Вы называете большой предмет, а ребёнок – маленький. </a:t>
            </a:r>
          </a:p>
          <a:p>
            <a:r>
              <a:rPr lang="ru-RU" dirty="0">
                <a:solidFill>
                  <a:srgbClr val="008080"/>
                </a:solidFill>
              </a:rPr>
              <a:t>Стол-столик </a:t>
            </a:r>
          </a:p>
          <a:p>
            <a:r>
              <a:rPr lang="ru-RU" dirty="0">
                <a:solidFill>
                  <a:srgbClr val="008080"/>
                </a:solidFill>
              </a:rPr>
              <a:t>Булка - ... </a:t>
            </a:r>
          </a:p>
          <a:p>
            <a:r>
              <a:rPr lang="ru-RU" dirty="0">
                <a:solidFill>
                  <a:srgbClr val="008080"/>
                </a:solidFill>
              </a:rPr>
              <a:t>Стул - ... </a:t>
            </a:r>
          </a:p>
          <a:p>
            <a:r>
              <a:rPr lang="ru-RU" dirty="0">
                <a:solidFill>
                  <a:srgbClr val="008080"/>
                </a:solidFill>
              </a:rPr>
              <a:t>Чашка - ... </a:t>
            </a:r>
          </a:p>
          <a:p>
            <a:r>
              <a:rPr lang="ru-RU" dirty="0">
                <a:solidFill>
                  <a:srgbClr val="008080"/>
                </a:solidFill>
              </a:rPr>
              <a:t>Салфетка - ... </a:t>
            </a:r>
          </a:p>
          <a:p>
            <a:r>
              <a:rPr lang="ru-RU" dirty="0">
                <a:solidFill>
                  <a:srgbClr val="008080"/>
                </a:solidFill>
              </a:rPr>
              <a:t>Кружка - ... </a:t>
            </a:r>
          </a:p>
          <a:p>
            <a:r>
              <a:rPr lang="ru-RU" dirty="0">
                <a:solidFill>
                  <a:srgbClr val="008080"/>
                </a:solidFill>
              </a:rPr>
              <a:t>	Тарелка - ... </a:t>
            </a:r>
          </a:p>
          <a:p>
            <a:r>
              <a:rPr lang="ru-RU" dirty="0">
                <a:solidFill>
                  <a:srgbClr val="008080"/>
                </a:solidFill>
              </a:rPr>
              <a:t>Огурец - ... </a:t>
            </a:r>
          </a:p>
          <a:p>
            <a:r>
              <a:rPr lang="ru-RU" dirty="0">
                <a:solidFill>
                  <a:srgbClr val="008080"/>
                </a:solidFill>
              </a:rPr>
              <a:t>Конфета - ... </a:t>
            </a:r>
          </a:p>
          <a:p>
            <a:r>
              <a:rPr lang="ru-RU" dirty="0">
                <a:solidFill>
                  <a:srgbClr val="008080"/>
                </a:solidFill>
              </a:rPr>
              <a:t>Диван - ... </a:t>
            </a:r>
          </a:p>
          <a:p>
            <a:r>
              <a:rPr lang="ru-RU" dirty="0">
                <a:solidFill>
                  <a:srgbClr val="008080"/>
                </a:solidFill>
              </a:rPr>
              <a:t>Полка - ... </a:t>
            </a:r>
          </a:p>
          <a:p>
            <a:r>
              <a:rPr lang="ru-RU" dirty="0">
                <a:solidFill>
                  <a:srgbClr val="008080"/>
                </a:solidFill>
              </a:rPr>
              <a:t>Нож - ...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62237172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Овал 141"/>
          <p:cNvSpPr/>
          <p:nvPr/>
        </p:nvSpPr>
        <p:spPr>
          <a:xfrm>
            <a:off x="514806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3" name="Овал 142"/>
          <p:cNvSpPr/>
          <p:nvPr/>
        </p:nvSpPr>
        <p:spPr>
          <a:xfrm>
            <a:off x="586814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5" name="Овал 144"/>
          <p:cNvSpPr/>
          <p:nvPr/>
        </p:nvSpPr>
        <p:spPr>
          <a:xfrm>
            <a:off x="730830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6" name="Овал 145"/>
          <p:cNvSpPr/>
          <p:nvPr/>
        </p:nvSpPr>
        <p:spPr>
          <a:xfrm>
            <a:off x="802838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0" name="Овал 129"/>
          <p:cNvSpPr/>
          <p:nvPr/>
        </p:nvSpPr>
        <p:spPr>
          <a:xfrm>
            <a:off x="7308304" y="2420888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1" name="Овал 130"/>
          <p:cNvSpPr/>
          <p:nvPr/>
        </p:nvSpPr>
        <p:spPr>
          <a:xfrm>
            <a:off x="8028384" y="2420888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6" name="Овал 125"/>
          <p:cNvSpPr/>
          <p:nvPr/>
        </p:nvSpPr>
        <p:spPr>
          <a:xfrm>
            <a:off x="8028384" y="1556792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5" name="Овал 124"/>
          <p:cNvSpPr/>
          <p:nvPr/>
        </p:nvSpPr>
        <p:spPr>
          <a:xfrm>
            <a:off x="7308304" y="1556792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" name="Picture 4" descr="http://my-ivanovo.ru/wp-content/uploads/2010/06/74f16339f64a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5536" y="1052736"/>
            <a:ext cx="720080" cy="1090605"/>
          </a:xfrm>
          <a:prstGeom prst="rect">
            <a:avLst/>
          </a:prstGeom>
          <a:noFill/>
        </p:spPr>
      </p:pic>
      <p:pic>
        <p:nvPicPr>
          <p:cNvPr id="101" name="Picture 2" descr="http://img-fotki.yandex.ru/get/6110/18869520.102/0_6dcb5_9dc29150_XL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23528" y="2276872"/>
            <a:ext cx="648072" cy="818617"/>
          </a:xfrm>
          <a:prstGeom prst="rect">
            <a:avLst/>
          </a:prstGeom>
          <a:noFill/>
        </p:spPr>
      </p:pic>
      <p:pic>
        <p:nvPicPr>
          <p:cNvPr id="100" name="Picture 6" descr="http://img0.liveinternet.ru/images/attach/c/4/82/417/82417670_n_6.pn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79512" y="3068960"/>
            <a:ext cx="899592" cy="899592"/>
          </a:xfrm>
          <a:prstGeom prst="rect">
            <a:avLst/>
          </a:prstGeom>
          <a:noFill/>
        </p:spPr>
      </p:pic>
      <p:pic>
        <p:nvPicPr>
          <p:cNvPr id="104" name="Picture 8" descr="http://img-fotki.yandex.ru/get/6522/127850699.ba/0_9b7be_d3c65370_XL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 flipH="1">
            <a:off x="251520" y="4077072"/>
            <a:ext cx="1008112" cy="788281"/>
          </a:xfrm>
          <a:prstGeom prst="rect">
            <a:avLst/>
          </a:prstGeom>
          <a:noFill/>
        </p:spPr>
      </p:pic>
      <p:pic>
        <p:nvPicPr>
          <p:cNvPr id="103" name="Picture 6" descr="http://img-fotki.yandex.ru/get/4612/119528728.cb4/0_a0e71_e8c1f8cc_XL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179512" y="4869160"/>
            <a:ext cx="864096" cy="86409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59632" y="-79653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259632" y="116632"/>
            <a:ext cx="7632848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99"/>
                </a:solidFill>
              </a:rPr>
              <a:t>•   </a:t>
            </a:r>
            <a:r>
              <a:rPr lang="ru-RU" b="1" dirty="0">
                <a:solidFill>
                  <a:srgbClr val="000099"/>
                </a:solidFill>
              </a:rPr>
              <a:t>Игра с мячом «Один-много»</a:t>
            </a:r>
          </a:p>
          <a:p>
            <a:r>
              <a:rPr lang="ru-RU" sz="1700" dirty="0">
                <a:solidFill>
                  <a:srgbClr val="008080"/>
                </a:solidFill>
              </a:rPr>
              <a:t>Яблоко – яблоки </a:t>
            </a:r>
          </a:p>
          <a:p>
            <a:r>
              <a:rPr lang="ru-RU" sz="1700" dirty="0">
                <a:solidFill>
                  <a:srgbClr val="008080"/>
                </a:solidFill>
              </a:rPr>
              <a:t>Груша – груши </a:t>
            </a:r>
          </a:p>
          <a:p>
            <a:r>
              <a:rPr lang="ru-RU" sz="1700" dirty="0">
                <a:solidFill>
                  <a:srgbClr val="008080"/>
                </a:solidFill>
              </a:rPr>
              <a:t>Слива – сливы </a:t>
            </a:r>
          </a:p>
          <a:p>
            <a:r>
              <a:rPr lang="ru-RU" sz="1700" dirty="0">
                <a:solidFill>
                  <a:srgbClr val="008080"/>
                </a:solidFill>
              </a:rPr>
              <a:t>Персик - …</a:t>
            </a:r>
          </a:p>
          <a:p>
            <a:r>
              <a:rPr lang="ru-RU" sz="1700" dirty="0">
                <a:solidFill>
                  <a:srgbClr val="008080"/>
                </a:solidFill>
              </a:rPr>
              <a:t>Банан -  …</a:t>
            </a:r>
          </a:p>
          <a:p>
            <a:r>
              <a:rPr lang="ru-RU" sz="1700" dirty="0">
                <a:solidFill>
                  <a:srgbClr val="008080"/>
                </a:solidFill>
              </a:rPr>
              <a:t>Ананас - …</a:t>
            </a:r>
          </a:p>
          <a:p>
            <a:r>
              <a:rPr lang="ru-RU" sz="1700" dirty="0">
                <a:solidFill>
                  <a:srgbClr val="008080"/>
                </a:solidFill>
              </a:rPr>
              <a:t> </a:t>
            </a:r>
          </a:p>
          <a:p>
            <a:r>
              <a:rPr lang="ru-RU" dirty="0">
                <a:solidFill>
                  <a:srgbClr val="008080"/>
                </a:solidFill>
              </a:rPr>
              <a:t>•    </a:t>
            </a:r>
            <a:r>
              <a:rPr lang="ru-RU" b="1" dirty="0">
                <a:solidFill>
                  <a:srgbClr val="000099"/>
                </a:solidFill>
              </a:rPr>
              <a:t>«Много-один»</a:t>
            </a:r>
          </a:p>
          <a:p>
            <a:r>
              <a:rPr lang="ru-RU" sz="1700" dirty="0">
                <a:solidFill>
                  <a:srgbClr val="008080"/>
                </a:solidFill>
              </a:rPr>
              <a:t>Апельсины – апельсин </a:t>
            </a:r>
          </a:p>
          <a:p>
            <a:r>
              <a:rPr lang="ru-RU" sz="1700" dirty="0">
                <a:solidFill>
                  <a:srgbClr val="008080"/>
                </a:solidFill>
              </a:rPr>
              <a:t>Абрикосы – абрикос </a:t>
            </a:r>
          </a:p>
          <a:p>
            <a:r>
              <a:rPr lang="ru-RU" sz="1700" dirty="0">
                <a:solidFill>
                  <a:srgbClr val="008080"/>
                </a:solidFill>
              </a:rPr>
              <a:t>Помидоры – помидор </a:t>
            </a:r>
          </a:p>
          <a:p>
            <a:r>
              <a:rPr lang="ru-RU" sz="1700" dirty="0">
                <a:solidFill>
                  <a:srgbClr val="008080"/>
                </a:solidFill>
              </a:rPr>
              <a:t>Огурец - … </a:t>
            </a:r>
          </a:p>
          <a:p>
            <a:r>
              <a:rPr lang="ru-RU" sz="1700" dirty="0">
                <a:solidFill>
                  <a:srgbClr val="008080"/>
                </a:solidFill>
              </a:rPr>
              <a:t>Мандарин - …</a:t>
            </a:r>
          </a:p>
          <a:p>
            <a:r>
              <a:rPr lang="ru-RU" sz="1700" dirty="0">
                <a:solidFill>
                  <a:srgbClr val="008080"/>
                </a:solidFill>
              </a:rPr>
              <a:t>Лимон - …</a:t>
            </a:r>
          </a:p>
          <a:p>
            <a:endParaRPr lang="ru-RU" sz="1700" dirty="0">
              <a:solidFill>
                <a:srgbClr val="00808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0099"/>
                </a:solidFill>
              </a:rPr>
              <a:t>«Один и много» </a:t>
            </a:r>
            <a:r>
              <a:rPr lang="ru-RU" dirty="0">
                <a:solidFill>
                  <a:srgbClr val="000099"/>
                </a:solidFill>
              </a:rPr>
              <a:t>и</a:t>
            </a:r>
            <a:r>
              <a:rPr lang="ru-RU" b="1" dirty="0">
                <a:solidFill>
                  <a:srgbClr val="000099"/>
                </a:solidFill>
              </a:rPr>
              <a:t> «Много и один»</a:t>
            </a:r>
            <a:endParaRPr lang="ru-RU" dirty="0">
              <a:solidFill>
                <a:srgbClr val="000099"/>
              </a:solidFill>
            </a:endParaRPr>
          </a:p>
          <a:p>
            <a:r>
              <a:rPr lang="ru-RU" sz="1700" dirty="0">
                <a:solidFill>
                  <a:srgbClr val="008080"/>
                </a:solidFill>
              </a:rPr>
              <a:t>Дом – дома. Кусты – куст. </a:t>
            </a:r>
          </a:p>
          <a:p>
            <a:r>
              <a:rPr lang="ru-RU" sz="1700" dirty="0">
                <a:solidFill>
                  <a:srgbClr val="008080"/>
                </a:solidFill>
              </a:rPr>
              <a:t>Окно – окна. Деревья - дерево. </a:t>
            </a:r>
          </a:p>
          <a:p>
            <a:r>
              <a:rPr lang="ru-RU" sz="1700" dirty="0">
                <a:solidFill>
                  <a:srgbClr val="008080"/>
                </a:solidFill>
              </a:rPr>
              <a:t>(Пень. Ухо. Ботинки. Лес.</a:t>
            </a:r>
          </a:p>
          <a:p>
            <a:r>
              <a:rPr lang="ru-RU" sz="1700" dirty="0">
                <a:solidFill>
                  <a:srgbClr val="008080"/>
                </a:solidFill>
              </a:rPr>
              <a:t>Лампа. Рот. Носки. Стекло.</a:t>
            </a:r>
          </a:p>
          <a:p>
            <a:r>
              <a:rPr lang="ru-RU" sz="1700" dirty="0">
                <a:solidFill>
                  <a:srgbClr val="008080"/>
                </a:solidFill>
              </a:rPr>
              <a:t>Яблоко. Яйцо. Помидор. …)</a:t>
            </a:r>
          </a:p>
          <a:p>
            <a:endParaRPr lang="ru-RU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2237172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Овал 141"/>
          <p:cNvSpPr/>
          <p:nvPr/>
        </p:nvSpPr>
        <p:spPr>
          <a:xfrm>
            <a:off x="514806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3" name="Овал 142"/>
          <p:cNvSpPr/>
          <p:nvPr/>
        </p:nvSpPr>
        <p:spPr>
          <a:xfrm>
            <a:off x="586814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5" name="Овал 144"/>
          <p:cNvSpPr/>
          <p:nvPr/>
        </p:nvSpPr>
        <p:spPr>
          <a:xfrm>
            <a:off x="730830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6" name="Овал 145"/>
          <p:cNvSpPr/>
          <p:nvPr/>
        </p:nvSpPr>
        <p:spPr>
          <a:xfrm>
            <a:off x="802838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0" name="Овал 129"/>
          <p:cNvSpPr/>
          <p:nvPr/>
        </p:nvSpPr>
        <p:spPr>
          <a:xfrm>
            <a:off x="7308304" y="2420888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1" name="Овал 130"/>
          <p:cNvSpPr/>
          <p:nvPr/>
        </p:nvSpPr>
        <p:spPr>
          <a:xfrm>
            <a:off x="8028384" y="2420888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6" name="Овал 125"/>
          <p:cNvSpPr/>
          <p:nvPr/>
        </p:nvSpPr>
        <p:spPr>
          <a:xfrm>
            <a:off x="8028384" y="1556792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5" name="Овал 124"/>
          <p:cNvSpPr/>
          <p:nvPr/>
        </p:nvSpPr>
        <p:spPr>
          <a:xfrm>
            <a:off x="7308304" y="1556792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" name="Picture 4" descr="http://my-ivanovo.ru/wp-content/uploads/2010/06/74f16339f64a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5536" y="1052736"/>
            <a:ext cx="720080" cy="1090605"/>
          </a:xfrm>
          <a:prstGeom prst="rect">
            <a:avLst/>
          </a:prstGeom>
          <a:noFill/>
        </p:spPr>
      </p:pic>
      <p:pic>
        <p:nvPicPr>
          <p:cNvPr id="101" name="Picture 2" descr="http://img-fotki.yandex.ru/get/6110/18869520.102/0_6dcb5_9dc29150_XL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23528" y="2276872"/>
            <a:ext cx="648072" cy="818617"/>
          </a:xfrm>
          <a:prstGeom prst="rect">
            <a:avLst/>
          </a:prstGeom>
          <a:noFill/>
        </p:spPr>
      </p:pic>
      <p:pic>
        <p:nvPicPr>
          <p:cNvPr id="100" name="Picture 6" descr="http://img0.liveinternet.ru/images/attach/c/4/82/417/82417670_n_6.pn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79512" y="3068960"/>
            <a:ext cx="899592" cy="899592"/>
          </a:xfrm>
          <a:prstGeom prst="rect">
            <a:avLst/>
          </a:prstGeom>
          <a:noFill/>
        </p:spPr>
      </p:pic>
      <p:pic>
        <p:nvPicPr>
          <p:cNvPr id="104" name="Picture 8" descr="http://img-fotki.yandex.ru/get/6522/127850699.ba/0_9b7be_d3c65370_XL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 flipH="1">
            <a:off x="251520" y="4077072"/>
            <a:ext cx="1008112" cy="788281"/>
          </a:xfrm>
          <a:prstGeom prst="rect">
            <a:avLst/>
          </a:prstGeom>
          <a:noFill/>
        </p:spPr>
      </p:pic>
      <p:pic>
        <p:nvPicPr>
          <p:cNvPr id="103" name="Picture 6" descr="http://img-fotki.yandex.ru/get/4612/119528728.cb4/0_a0e71_e8c1f8cc_XL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179512" y="4869160"/>
            <a:ext cx="864096" cy="86409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59632" y="-79653"/>
            <a:ext cx="763284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0099"/>
                </a:solidFill>
              </a:rPr>
              <a:t>«Дополнить предложения, изменив слово в скобках»</a:t>
            </a:r>
            <a:endParaRPr lang="ru-RU" dirty="0">
              <a:solidFill>
                <a:srgbClr val="000099"/>
              </a:solidFill>
            </a:endParaRPr>
          </a:p>
          <a:p>
            <a:r>
              <a:rPr lang="ru-RU" dirty="0">
                <a:solidFill>
                  <a:srgbClr val="008080"/>
                </a:solidFill>
              </a:rPr>
              <a:t>Записать предложения в тетрадь. </a:t>
            </a:r>
          </a:p>
          <a:p>
            <a:r>
              <a:rPr lang="ru-RU" dirty="0">
                <a:solidFill>
                  <a:srgbClr val="008080"/>
                </a:solidFill>
              </a:rPr>
              <a:t>В корзине лежит один (помидор). </a:t>
            </a:r>
          </a:p>
          <a:p>
            <a:r>
              <a:rPr lang="ru-RU" dirty="0">
                <a:solidFill>
                  <a:srgbClr val="008080"/>
                </a:solidFill>
              </a:rPr>
              <a:t>В лесу растёт много (дерево).</a:t>
            </a:r>
          </a:p>
          <a:p>
            <a:r>
              <a:rPr lang="ru-RU" dirty="0">
                <a:solidFill>
                  <a:srgbClr val="008080"/>
                </a:solidFill>
              </a:rPr>
              <a:t>В зоопарке мало (зверь). </a:t>
            </a:r>
          </a:p>
          <a:p>
            <a:r>
              <a:rPr lang="ru-RU" dirty="0">
                <a:solidFill>
                  <a:srgbClr val="008080"/>
                </a:solidFill>
              </a:rPr>
              <a:t>У меня меньше (ягода), чем у Вовы. </a:t>
            </a:r>
          </a:p>
          <a:p>
            <a:r>
              <a:rPr lang="ru-RU" dirty="0">
                <a:solidFill>
                  <a:srgbClr val="008080"/>
                </a:solidFill>
              </a:rPr>
              <a:t>Петя собрал столько же (гриб), сколько и Света. </a:t>
            </a:r>
          </a:p>
          <a:p>
            <a:r>
              <a:rPr lang="ru-RU" dirty="0">
                <a:solidFill>
                  <a:srgbClr val="008080"/>
                </a:solidFill>
              </a:rPr>
              <a:t>В шкафу лежит больше (плащ), чем на вешалке.</a:t>
            </a:r>
          </a:p>
          <a:p>
            <a:endParaRPr lang="ru-RU" dirty="0">
              <a:solidFill>
                <a:srgbClr val="00808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0099"/>
                </a:solidFill>
              </a:rPr>
              <a:t>Учить согласовывать числительные 2 и 5 с существительными</a:t>
            </a:r>
            <a:endParaRPr lang="ru-RU" dirty="0">
              <a:solidFill>
                <a:srgbClr val="000099"/>
              </a:solidFill>
            </a:endParaRPr>
          </a:p>
          <a:p>
            <a:r>
              <a:rPr lang="ru-RU" dirty="0">
                <a:solidFill>
                  <a:srgbClr val="008080"/>
                </a:solidFill>
              </a:rPr>
              <a:t>Две вилки и пять вилок. </a:t>
            </a:r>
          </a:p>
          <a:p>
            <a:r>
              <a:rPr lang="ru-RU" dirty="0">
                <a:solidFill>
                  <a:srgbClr val="008080"/>
                </a:solidFill>
              </a:rPr>
              <a:t>(Мяч, флажок, нож, кофта, юбка, панама, шуба, платье, пальто. …)</a:t>
            </a:r>
          </a:p>
          <a:p>
            <a:r>
              <a:rPr lang="ru-RU" dirty="0">
                <a:solidFill>
                  <a:srgbClr val="008080"/>
                </a:solidFill>
              </a:rPr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0099"/>
                </a:solidFill>
              </a:rPr>
              <a:t>Подобрать по несколько существительных к прилагательным</a:t>
            </a:r>
            <a:endParaRPr lang="ru-RU" dirty="0">
              <a:solidFill>
                <a:srgbClr val="000099"/>
              </a:solidFill>
            </a:endParaRPr>
          </a:p>
          <a:p>
            <a:r>
              <a:rPr lang="ru-RU" dirty="0">
                <a:solidFill>
                  <a:srgbClr val="008080"/>
                </a:solidFill>
              </a:rPr>
              <a:t>Красные машины (стулья, блюдца,…)</a:t>
            </a:r>
          </a:p>
          <a:p>
            <a:r>
              <a:rPr lang="ru-RU" dirty="0">
                <a:solidFill>
                  <a:srgbClr val="008080"/>
                </a:solidFill>
              </a:rPr>
              <a:t>Синие … </a:t>
            </a:r>
          </a:p>
          <a:p>
            <a:r>
              <a:rPr lang="ru-RU" dirty="0">
                <a:solidFill>
                  <a:srgbClr val="008080"/>
                </a:solidFill>
              </a:rPr>
              <a:t>Тёплые … </a:t>
            </a:r>
          </a:p>
          <a:p>
            <a:r>
              <a:rPr lang="ru-RU" dirty="0">
                <a:solidFill>
                  <a:srgbClr val="008080"/>
                </a:solidFill>
              </a:rPr>
              <a:t>Металлические … </a:t>
            </a:r>
          </a:p>
          <a:p>
            <a:r>
              <a:rPr lang="ru-RU" dirty="0">
                <a:solidFill>
                  <a:srgbClr val="008080"/>
                </a:solidFill>
              </a:rPr>
              <a:t>Вязаные … </a:t>
            </a:r>
          </a:p>
          <a:p>
            <a:r>
              <a:rPr lang="ru-RU" dirty="0">
                <a:solidFill>
                  <a:srgbClr val="008080"/>
                </a:solidFill>
              </a:rPr>
              <a:t>Шерстяные … </a:t>
            </a:r>
          </a:p>
          <a:p>
            <a:r>
              <a:rPr lang="ru-RU" dirty="0">
                <a:solidFill>
                  <a:srgbClr val="008080"/>
                </a:solidFill>
              </a:rPr>
              <a:t>Пластмассовые … </a:t>
            </a:r>
          </a:p>
          <a:p>
            <a:r>
              <a:rPr lang="ru-RU" b="1" i="1" dirty="0">
                <a:solidFill>
                  <a:srgbClr val="008080"/>
                </a:solidFill>
              </a:rPr>
              <a:t>Существительные должны быть жен., муж., сред. родов.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62237172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Овал 141"/>
          <p:cNvSpPr/>
          <p:nvPr/>
        </p:nvSpPr>
        <p:spPr>
          <a:xfrm>
            <a:off x="514806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3" name="Овал 142"/>
          <p:cNvSpPr/>
          <p:nvPr/>
        </p:nvSpPr>
        <p:spPr>
          <a:xfrm>
            <a:off x="586814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5" name="Овал 144"/>
          <p:cNvSpPr/>
          <p:nvPr/>
        </p:nvSpPr>
        <p:spPr>
          <a:xfrm>
            <a:off x="730830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6" name="Овал 145"/>
          <p:cNvSpPr/>
          <p:nvPr/>
        </p:nvSpPr>
        <p:spPr>
          <a:xfrm>
            <a:off x="802838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0" name="Овал 129"/>
          <p:cNvSpPr/>
          <p:nvPr/>
        </p:nvSpPr>
        <p:spPr>
          <a:xfrm>
            <a:off x="7308304" y="2420888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1" name="Овал 130"/>
          <p:cNvSpPr/>
          <p:nvPr/>
        </p:nvSpPr>
        <p:spPr>
          <a:xfrm>
            <a:off x="8028384" y="2420888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6" name="Овал 125"/>
          <p:cNvSpPr/>
          <p:nvPr/>
        </p:nvSpPr>
        <p:spPr>
          <a:xfrm>
            <a:off x="8028384" y="1556792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5" name="Овал 124"/>
          <p:cNvSpPr/>
          <p:nvPr/>
        </p:nvSpPr>
        <p:spPr>
          <a:xfrm>
            <a:off x="7308304" y="1556792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" name="Picture 4" descr="http://my-ivanovo.ru/wp-content/uploads/2010/06/74f16339f64a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5536" y="1052736"/>
            <a:ext cx="720080" cy="1090605"/>
          </a:xfrm>
          <a:prstGeom prst="rect">
            <a:avLst/>
          </a:prstGeom>
          <a:noFill/>
        </p:spPr>
      </p:pic>
      <p:pic>
        <p:nvPicPr>
          <p:cNvPr id="101" name="Picture 2" descr="http://img-fotki.yandex.ru/get/6110/18869520.102/0_6dcb5_9dc29150_XL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23528" y="2276872"/>
            <a:ext cx="648072" cy="818617"/>
          </a:xfrm>
          <a:prstGeom prst="rect">
            <a:avLst/>
          </a:prstGeom>
          <a:noFill/>
        </p:spPr>
      </p:pic>
      <p:pic>
        <p:nvPicPr>
          <p:cNvPr id="100" name="Picture 6" descr="http://img0.liveinternet.ru/images/attach/c/4/82/417/82417670_n_6.pn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79512" y="3068960"/>
            <a:ext cx="899592" cy="899592"/>
          </a:xfrm>
          <a:prstGeom prst="rect">
            <a:avLst/>
          </a:prstGeom>
          <a:noFill/>
        </p:spPr>
      </p:pic>
      <p:pic>
        <p:nvPicPr>
          <p:cNvPr id="104" name="Picture 8" descr="http://img-fotki.yandex.ru/get/6522/127850699.ba/0_9b7be_d3c65370_XL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 flipH="1">
            <a:off x="251520" y="4077072"/>
            <a:ext cx="1008112" cy="788281"/>
          </a:xfrm>
          <a:prstGeom prst="rect">
            <a:avLst/>
          </a:prstGeom>
          <a:noFill/>
        </p:spPr>
      </p:pic>
      <p:pic>
        <p:nvPicPr>
          <p:cNvPr id="103" name="Picture 6" descr="http://img-fotki.yandex.ru/get/4612/119528728.cb4/0_a0e71_e8c1f8cc_XL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179512" y="4869160"/>
            <a:ext cx="864096" cy="86409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59632" y="-79653"/>
            <a:ext cx="7632848" cy="721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/>
              <a:t> </a:t>
            </a:r>
            <a:r>
              <a:rPr lang="ru-RU" b="1" dirty="0">
                <a:solidFill>
                  <a:srgbClr val="000099"/>
                </a:solidFill>
              </a:rPr>
              <a:t>«Большой-маленький»</a:t>
            </a:r>
            <a:endParaRPr lang="ru-RU" dirty="0">
              <a:solidFill>
                <a:srgbClr val="000099"/>
              </a:solidFill>
            </a:endParaRPr>
          </a:p>
          <a:p>
            <a:r>
              <a:rPr lang="ru-RU" sz="1700" dirty="0">
                <a:solidFill>
                  <a:srgbClr val="008080"/>
                </a:solidFill>
              </a:rPr>
              <a:t>Шапка – шапочка. Кофта - ... </a:t>
            </a:r>
          </a:p>
          <a:p>
            <a:r>
              <a:rPr lang="ru-RU" sz="1700" dirty="0">
                <a:solidFill>
                  <a:srgbClr val="008080"/>
                </a:solidFill>
              </a:rPr>
              <a:t>(юбка, костюм, брюки, чулки, туфли, платье, пальто, носки, …)</a:t>
            </a:r>
          </a:p>
          <a:p>
            <a:r>
              <a:rPr lang="ru-RU" dirty="0">
                <a:solidFill>
                  <a:srgbClr val="008080"/>
                </a:solidFill>
              </a:rPr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8080"/>
                </a:solidFill>
              </a:rPr>
              <a:t> </a:t>
            </a:r>
            <a:r>
              <a:rPr lang="ru-RU" b="1" dirty="0">
                <a:solidFill>
                  <a:srgbClr val="000099"/>
                </a:solidFill>
              </a:rPr>
              <a:t>«Доскажи словечко»</a:t>
            </a:r>
            <a:endParaRPr lang="ru-RU" dirty="0">
              <a:solidFill>
                <a:srgbClr val="000099"/>
              </a:solidFill>
            </a:endParaRPr>
          </a:p>
          <a:p>
            <a:r>
              <a:rPr lang="ru-RU" sz="1700" i="1" dirty="0">
                <a:solidFill>
                  <a:srgbClr val="000099"/>
                </a:solidFill>
              </a:rPr>
              <a:t>Учить детей образовывать и использовать в речи глаголы с различными приставками</a:t>
            </a:r>
          </a:p>
          <a:p>
            <a:r>
              <a:rPr lang="ru-RU" sz="1700" dirty="0">
                <a:solidFill>
                  <a:srgbClr val="008080"/>
                </a:solidFill>
              </a:rPr>
              <a:t>Машина в гараж … (въезжает). </a:t>
            </a:r>
          </a:p>
          <a:p>
            <a:r>
              <a:rPr lang="ru-RU" sz="1700" dirty="0">
                <a:solidFill>
                  <a:srgbClr val="008080"/>
                </a:solidFill>
              </a:rPr>
              <a:t>Мальчик из школы … (выходит). </a:t>
            </a:r>
          </a:p>
          <a:p>
            <a:r>
              <a:rPr lang="ru-RU" sz="1700" dirty="0">
                <a:solidFill>
                  <a:srgbClr val="008080"/>
                </a:solidFill>
              </a:rPr>
              <a:t>Шофёр к машине … (подходит). </a:t>
            </a:r>
          </a:p>
          <a:p>
            <a:r>
              <a:rPr lang="ru-RU" sz="1700" dirty="0">
                <a:solidFill>
                  <a:srgbClr val="008080"/>
                </a:solidFill>
              </a:rPr>
              <a:t>Девочка с горы … (съезжает). </a:t>
            </a:r>
          </a:p>
          <a:p>
            <a:r>
              <a:rPr lang="ru-RU" sz="1700" dirty="0">
                <a:solidFill>
                  <a:srgbClr val="008080"/>
                </a:solidFill>
              </a:rPr>
              <a:t>Старушка через улицу … (переходит). </a:t>
            </a:r>
          </a:p>
          <a:p>
            <a:r>
              <a:rPr lang="ru-RU" sz="1700" dirty="0">
                <a:solidFill>
                  <a:srgbClr val="008080"/>
                </a:solidFill>
              </a:rPr>
              <a:t>Девочка через лужу … (перепрыгивает). </a:t>
            </a:r>
          </a:p>
          <a:p>
            <a:r>
              <a:rPr lang="ru-RU" sz="1700" dirty="0">
                <a:solidFill>
                  <a:srgbClr val="008080"/>
                </a:solidFill>
              </a:rPr>
              <a:t>Птичка из клетки … (вылетает). </a:t>
            </a:r>
          </a:p>
          <a:p>
            <a:endParaRPr lang="ru-RU" dirty="0">
              <a:solidFill>
                <a:srgbClr val="00808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0099"/>
                </a:solidFill>
              </a:rPr>
              <a:t>«Изменить предложения по образцу»</a:t>
            </a:r>
            <a:endParaRPr lang="ru-RU" dirty="0">
              <a:solidFill>
                <a:srgbClr val="000099"/>
              </a:solidFill>
            </a:endParaRPr>
          </a:p>
          <a:p>
            <a:r>
              <a:rPr lang="ru-RU" sz="1700" dirty="0">
                <a:solidFill>
                  <a:srgbClr val="008080"/>
                </a:solidFill>
              </a:rPr>
              <a:t>Он сидит на диване. – Они сидят на диване. </a:t>
            </a:r>
          </a:p>
          <a:p>
            <a:r>
              <a:rPr lang="ru-RU" sz="1700" dirty="0">
                <a:solidFill>
                  <a:srgbClr val="008080"/>
                </a:solidFill>
              </a:rPr>
              <a:t>Он бежит по дорожке …</a:t>
            </a:r>
          </a:p>
          <a:p>
            <a:r>
              <a:rPr lang="ru-RU" sz="1700" dirty="0">
                <a:solidFill>
                  <a:srgbClr val="008080"/>
                </a:solidFill>
              </a:rPr>
              <a:t>Он поёт песню … </a:t>
            </a:r>
          </a:p>
          <a:p>
            <a:r>
              <a:rPr lang="ru-RU" sz="1700" dirty="0">
                <a:solidFill>
                  <a:srgbClr val="008080"/>
                </a:solidFill>
              </a:rPr>
              <a:t>Он рисует солнце … </a:t>
            </a:r>
          </a:p>
          <a:p>
            <a:r>
              <a:rPr lang="ru-RU" sz="1700" dirty="0">
                <a:solidFill>
                  <a:srgbClr val="008080"/>
                </a:solidFill>
              </a:rPr>
              <a:t>Он идёт домой … </a:t>
            </a:r>
          </a:p>
          <a:p>
            <a:r>
              <a:rPr lang="ru-RU" dirty="0">
                <a:solidFill>
                  <a:srgbClr val="008080"/>
                </a:solidFill>
              </a:rPr>
              <a:t>Он колет дрова … </a:t>
            </a:r>
          </a:p>
          <a:p>
            <a:r>
              <a:rPr lang="ru-RU" dirty="0">
                <a:solidFill>
                  <a:srgbClr val="008080"/>
                </a:solidFill>
              </a:rPr>
              <a:t> 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62237172"/>
      </p:ext>
    </p:ext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Овал 141"/>
          <p:cNvSpPr/>
          <p:nvPr/>
        </p:nvSpPr>
        <p:spPr>
          <a:xfrm>
            <a:off x="514806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3" name="Овал 142"/>
          <p:cNvSpPr/>
          <p:nvPr/>
        </p:nvSpPr>
        <p:spPr>
          <a:xfrm>
            <a:off x="586814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5" name="Овал 144"/>
          <p:cNvSpPr/>
          <p:nvPr/>
        </p:nvSpPr>
        <p:spPr>
          <a:xfrm>
            <a:off x="730830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6" name="Овал 145"/>
          <p:cNvSpPr/>
          <p:nvPr/>
        </p:nvSpPr>
        <p:spPr>
          <a:xfrm>
            <a:off x="802838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0" name="Овал 129"/>
          <p:cNvSpPr/>
          <p:nvPr/>
        </p:nvSpPr>
        <p:spPr>
          <a:xfrm>
            <a:off x="7308304" y="2420888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1" name="Овал 130"/>
          <p:cNvSpPr/>
          <p:nvPr/>
        </p:nvSpPr>
        <p:spPr>
          <a:xfrm>
            <a:off x="8028384" y="2420888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6" name="Овал 125"/>
          <p:cNvSpPr/>
          <p:nvPr/>
        </p:nvSpPr>
        <p:spPr>
          <a:xfrm>
            <a:off x="8028384" y="1556792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5" name="Овал 124"/>
          <p:cNvSpPr/>
          <p:nvPr/>
        </p:nvSpPr>
        <p:spPr>
          <a:xfrm>
            <a:off x="7308304" y="1556792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" name="Picture 4" descr="http://my-ivanovo.ru/wp-content/uploads/2010/06/74f16339f64a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5536" y="1052736"/>
            <a:ext cx="720080" cy="1090605"/>
          </a:xfrm>
          <a:prstGeom prst="rect">
            <a:avLst/>
          </a:prstGeom>
          <a:noFill/>
        </p:spPr>
      </p:pic>
      <p:pic>
        <p:nvPicPr>
          <p:cNvPr id="101" name="Picture 2" descr="http://img-fotki.yandex.ru/get/6110/18869520.102/0_6dcb5_9dc29150_XL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23528" y="2276872"/>
            <a:ext cx="648072" cy="818617"/>
          </a:xfrm>
          <a:prstGeom prst="rect">
            <a:avLst/>
          </a:prstGeom>
          <a:noFill/>
        </p:spPr>
      </p:pic>
      <p:pic>
        <p:nvPicPr>
          <p:cNvPr id="100" name="Picture 6" descr="http://img0.liveinternet.ru/images/attach/c/4/82/417/82417670_n_6.pn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79512" y="3068960"/>
            <a:ext cx="899592" cy="899592"/>
          </a:xfrm>
          <a:prstGeom prst="rect">
            <a:avLst/>
          </a:prstGeom>
          <a:noFill/>
        </p:spPr>
      </p:pic>
      <p:pic>
        <p:nvPicPr>
          <p:cNvPr id="104" name="Picture 8" descr="http://img-fotki.yandex.ru/get/6522/127850699.ba/0_9b7be_d3c65370_XL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 flipH="1">
            <a:off x="251520" y="4077072"/>
            <a:ext cx="1008112" cy="788281"/>
          </a:xfrm>
          <a:prstGeom prst="rect">
            <a:avLst/>
          </a:prstGeom>
          <a:noFill/>
        </p:spPr>
      </p:pic>
      <p:pic>
        <p:nvPicPr>
          <p:cNvPr id="103" name="Picture 6" descr="http://img-fotki.yandex.ru/get/4612/119528728.cb4/0_a0e71_e8c1f8cc_XL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179512" y="4869160"/>
            <a:ext cx="864096" cy="86409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59632" y="-79653"/>
            <a:ext cx="763284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/>
              <a:t>	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0099"/>
                </a:solidFill>
              </a:rPr>
              <a:t>«Образовать притяжательные прилагательные по образцу»</a:t>
            </a:r>
            <a:endParaRPr lang="ru-RU" dirty="0">
              <a:solidFill>
                <a:srgbClr val="000099"/>
              </a:solidFill>
            </a:endParaRPr>
          </a:p>
          <a:p>
            <a:r>
              <a:rPr lang="ru-RU" dirty="0">
                <a:solidFill>
                  <a:srgbClr val="008080"/>
                </a:solidFill>
              </a:rPr>
              <a:t>Хвост собаки – собачий хвост. </a:t>
            </a:r>
          </a:p>
          <a:p>
            <a:r>
              <a:rPr lang="ru-RU" dirty="0">
                <a:solidFill>
                  <a:srgbClr val="008080"/>
                </a:solidFill>
              </a:rPr>
              <a:t>Молоко коровы – коровье молоко. </a:t>
            </a:r>
          </a:p>
          <a:p>
            <a:r>
              <a:rPr lang="ru-RU" dirty="0">
                <a:solidFill>
                  <a:srgbClr val="008080"/>
                </a:solidFill>
              </a:rPr>
              <a:t>Грива льва … </a:t>
            </a:r>
          </a:p>
          <a:p>
            <a:r>
              <a:rPr lang="ru-RU" dirty="0">
                <a:solidFill>
                  <a:srgbClr val="008080"/>
                </a:solidFill>
              </a:rPr>
              <a:t>Зубы тигра … </a:t>
            </a:r>
          </a:p>
          <a:p>
            <a:r>
              <a:rPr lang="ru-RU" dirty="0">
                <a:solidFill>
                  <a:srgbClr val="008080"/>
                </a:solidFill>
              </a:rPr>
              <a:t>Копыта лошади … </a:t>
            </a:r>
          </a:p>
          <a:p>
            <a:r>
              <a:rPr lang="ru-RU" dirty="0">
                <a:solidFill>
                  <a:srgbClr val="008080"/>
                </a:solidFill>
              </a:rPr>
              <a:t>Шерсть кролика … </a:t>
            </a:r>
          </a:p>
          <a:p>
            <a:r>
              <a:rPr lang="ru-RU" dirty="0">
                <a:solidFill>
                  <a:srgbClr val="008080"/>
                </a:solidFill>
              </a:rPr>
              <a:t>Рога лося … </a:t>
            </a:r>
          </a:p>
          <a:p>
            <a:r>
              <a:rPr lang="ru-RU" dirty="0">
                <a:solidFill>
                  <a:srgbClr val="008080"/>
                </a:solidFill>
              </a:rPr>
              <a:t>Усы кошки … </a:t>
            </a:r>
          </a:p>
          <a:p>
            <a:r>
              <a:rPr lang="ru-RU" dirty="0">
                <a:solidFill>
                  <a:srgbClr val="008080"/>
                </a:solidFill>
              </a:rPr>
              <a:t>Следы зайца … </a:t>
            </a:r>
          </a:p>
          <a:p>
            <a:r>
              <a:rPr lang="ru-RU" dirty="0">
                <a:solidFill>
                  <a:srgbClr val="008080"/>
                </a:solidFill>
              </a:rPr>
              <a:t>Горб верблюда … </a:t>
            </a:r>
          </a:p>
          <a:p>
            <a:r>
              <a:rPr lang="ru-RU" dirty="0">
                <a:solidFill>
                  <a:srgbClr val="008080"/>
                </a:solidFill>
              </a:rPr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0099"/>
                </a:solidFill>
              </a:rPr>
              <a:t>«Образовать притяжательные прилагательные по образцу»</a:t>
            </a:r>
            <a:endParaRPr lang="ru-RU" dirty="0">
              <a:solidFill>
                <a:srgbClr val="000099"/>
              </a:solidFill>
            </a:endParaRPr>
          </a:p>
          <a:p>
            <a:r>
              <a:rPr lang="ru-RU" dirty="0">
                <a:solidFill>
                  <a:srgbClr val="008080"/>
                </a:solidFill>
              </a:rPr>
              <a:t>Шуба из белки – беличья шуба. </a:t>
            </a:r>
          </a:p>
          <a:p>
            <a:r>
              <a:rPr lang="ru-RU" dirty="0">
                <a:solidFill>
                  <a:srgbClr val="008080"/>
                </a:solidFill>
              </a:rPr>
              <a:t>Воротник из норки … </a:t>
            </a:r>
          </a:p>
          <a:p>
            <a:r>
              <a:rPr lang="ru-RU" dirty="0">
                <a:solidFill>
                  <a:srgbClr val="008080"/>
                </a:solidFill>
              </a:rPr>
              <a:t>Шапка из лисы … </a:t>
            </a:r>
          </a:p>
          <a:p>
            <a:r>
              <a:rPr lang="ru-RU" dirty="0">
                <a:solidFill>
                  <a:srgbClr val="008080"/>
                </a:solidFill>
              </a:rPr>
              <a:t>Накидка из соболя … </a:t>
            </a:r>
          </a:p>
          <a:p>
            <a:r>
              <a:rPr lang="ru-RU" dirty="0">
                <a:solidFill>
                  <a:srgbClr val="008080"/>
                </a:solidFill>
              </a:rPr>
              <a:t>Одеяло из шерсти верблюда … </a:t>
            </a:r>
          </a:p>
          <a:p>
            <a:r>
              <a:rPr lang="ru-RU" dirty="0">
                <a:solidFill>
                  <a:srgbClr val="008080"/>
                </a:solidFill>
              </a:rPr>
              <a:t>Шапка из пуха кролика … </a:t>
            </a:r>
          </a:p>
          <a:p>
            <a:r>
              <a:rPr lang="ru-RU" dirty="0">
                <a:solidFill>
                  <a:srgbClr val="008080"/>
                </a:solidFill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5234201"/>
      </p:ext>
    </p:extLst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Овал 141"/>
          <p:cNvSpPr/>
          <p:nvPr/>
        </p:nvSpPr>
        <p:spPr>
          <a:xfrm>
            <a:off x="514806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3" name="Овал 142"/>
          <p:cNvSpPr/>
          <p:nvPr/>
        </p:nvSpPr>
        <p:spPr>
          <a:xfrm>
            <a:off x="586814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5" name="Овал 144"/>
          <p:cNvSpPr/>
          <p:nvPr/>
        </p:nvSpPr>
        <p:spPr>
          <a:xfrm>
            <a:off x="730830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6" name="Овал 145"/>
          <p:cNvSpPr/>
          <p:nvPr/>
        </p:nvSpPr>
        <p:spPr>
          <a:xfrm>
            <a:off x="8028384" y="5085184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0" name="Овал 129"/>
          <p:cNvSpPr/>
          <p:nvPr/>
        </p:nvSpPr>
        <p:spPr>
          <a:xfrm>
            <a:off x="7308304" y="2420888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1" name="Овал 130"/>
          <p:cNvSpPr/>
          <p:nvPr/>
        </p:nvSpPr>
        <p:spPr>
          <a:xfrm>
            <a:off x="8028384" y="2420888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6" name="Овал 125"/>
          <p:cNvSpPr/>
          <p:nvPr/>
        </p:nvSpPr>
        <p:spPr>
          <a:xfrm>
            <a:off x="8028384" y="1556792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5" name="Овал 124"/>
          <p:cNvSpPr/>
          <p:nvPr/>
        </p:nvSpPr>
        <p:spPr>
          <a:xfrm>
            <a:off x="7308304" y="1556792"/>
            <a:ext cx="576064" cy="576064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" name="Picture 4" descr="http://my-ivanovo.ru/wp-content/uploads/2010/06/74f16339f64a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5536" y="1052736"/>
            <a:ext cx="720080" cy="1090605"/>
          </a:xfrm>
          <a:prstGeom prst="rect">
            <a:avLst/>
          </a:prstGeom>
          <a:noFill/>
        </p:spPr>
      </p:pic>
      <p:pic>
        <p:nvPicPr>
          <p:cNvPr id="101" name="Picture 2" descr="http://img-fotki.yandex.ru/get/6110/18869520.102/0_6dcb5_9dc29150_XL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23528" y="2276872"/>
            <a:ext cx="648072" cy="818617"/>
          </a:xfrm>
          <a:prstGeom prst="rect">
            <a:avLst/>
          </a:prstGeom>
          <a:noFill/>
        </p:spPr>
      </p:pic>
      <p:pic>
        <p:nvPicPr>
          <p:cNvPr id="100" name="Picture 6" descr="http://img0.liveinternet.ru/images/attach/c/4/82/417/82417670_n_6.pn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79512" y="3068960"/>
            <a:ext cx="899592" cy="899592"/>
          </a:xfrm>
          <a:prstGeom prst="rect">
            <a:avLst/>
          </a:prstGeom>
          <a:noFill/>
        </p:spPr>
      </p:pic>
      <p:pic>
        <p:nvPicPr>
          <p:cNvPr id="104" name="Picture 8" descr="http://img-fotki.yandex.ru/get/6522/127850699.ba/0_9b7be_d3c65370_XL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 flipH="1">
            <a:off x="251520" y="4077072"/>
            <a:ext cx="1008112" cy="788281"/>
          </a:xfrm>
          <a:prstGeom prst="rect">
            <a:avLst/>
          </a:prstGeom>
          <a:noFill/>
        </p:spPr>
      </p:pic>
      <p:pic>
        <p:nvPicPr>
          <p:cNvPr id="103" name="Picture 6" descr="http://img-fotki.yandex.ru/get/4612/119528728.cb4/0_a0e71_e8c1f8cc_XL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179512" y="4869160"/>
            <a:ext cx="864096" cy="86409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59632" y="-79653"/>
            <a:ext cx="763284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</a:p>
          <a:p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0099"/>
                </a:solidFill>
              </a:rPr>
              <a:t>«Образовать относительные прилагательные по образцу»</a:t>
            </a:r>
            <a:endParaRPr lang="ru-RU" dirty="0">
              <a:solidFill>
                <a:srgbClr val="000099"/>
              </a:solidFill>
            </a:endParaRPr>
          </a:p>
          <a:p>
            <a:r>
              <a:rPr lang="ru-RU" dirty="0">
                <a:solidFill>
                  <a:srgbClr val="008080"/>
                </a:solidFill>
              </a:rPr>
              <a:t>Кораблик из бумаги – бумажный кораблик. </a:t>
            </a:r>
          </a:p>
          <a:p>
            <a:r>
              <a:rPr lang="ru-RU" dirty="0">
                <a:solidFill>
                  <a:srgbClr val="008080"/>
                </a:solidFill>
              </a:rPr>
              <a:t>Рыбка из стекла … </a:t>
            </a:r>
          </a:p>
          <a:p>
            <a:r>
              <a:rPr lang="ru-RU" dirty="0">
                <a:solidFill>
                  <a:srgbClr val="008080"/>
                </a:solidFill>
              </a:rPr>
              <a:t>Снегурочка из ваты … </a:t>
            </a:r>
          </a:p>
          <a:p>
            <a:r>
              <a:rPr lang="ru-RU" dirty="0">
                <a:solidFill>
                  <a:srgbClr val="008080"/>
                </a:solidFill>
              </a:rPr>
              <a:t>Хлопушка из бумаги … </a:t>
            </a:r>
          </a:p>
          <a:p>
            <a:r>
              <a:rPr lang="ru-RU" dirty="0">
                <a:solidFill>
                  <a:srgbClr val="008080"/>
                </a:solidFill>
              </a:rPr>
              <a:t>Лошадка из картона … </a:t>
            </a:r>
          </a:p>
          <a:p>
            <a:r>
              <a:rPr lang="ru-RU" dirty="0">
                <a:solidFill>
                  <a:srgbClr val="008080"/>
                </a:solidFill>
              </a:rPr>
              <a:t>Звёзды из пластмассы … </a:t>
            </a:r>
          </a:p>
          <a:p>
            <a:r>
              <a:rPr lang="ru-RU" dirty="0">
                <a:solidFill>
                  <a:srgbClr val="008080"/>
                </a:solidFill>
              </a:rPr>
              <a:t>Снежинка из полиэтилена … </a:t>
            </a:r>
          </a:p>
          <a:p>
            <a:r>
              <a:rPr lang="ru-RU" dirty="0">
                <a:solidFill>
                  <a:srgbClr val="008080"/>
                </a:solidFill>
              </a:rPr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0099"/>
                </a:solidFill>
              </a:rPr>
              <a:t>«Вставить подходящие по смыслу слова (прилагательные)»</a:t>
            </a:r>
            <a:endParaRPr lang="ru-RU" dirty="0">
              <a:solidFill>
                <a:srgbClr val="000099"/>
              </a:solidFill>
            </a:endParaRPr>
          </a:p>
          <a:p>
            <a:r>
              <a:rPr lang="ru-RU" dirty="0">
                <a:solidFill>
                  <a:srgbClr val="008080"/>
                </a:solidFill>
              </a:rPr>
              <a:t>Солнце, как мяч, круглое. </a:t>
            </a:r>
          </a:p>
          <a:p>
            <a:r>
              <a:rPr lang="ru-RU" dirty="0">
                <a:solidFill>
                  <a:srgbClr val="008080"/>
                </a:solidFill>
              </a:rPr>
              <a:t>Руки, как лёд, … </a:t>
            </a:r>
          </a:p>
          <a:p>
            <a:r>
              <a:rPr lang="ru-RU" dirty="0">
                <a:solidFill>
                  <a:srgbClr val="008080"/>
                </a:solidFill>
              </a:rPr>
              <a:t>Нож, как бритва … </a:t>
            </a:r>
          </a:p>
          <a:p>
            <a:r>
              <a:rPr lang="ru-RU" dirty="0">
                <a:solidFill>
                  <a:srgbClr val="008080"/>
                </a:solidFill>
              </a:rPr>
              <a:t>Шоссе, как стрела, … </a:t>
            </a:r>
          </a:p>
          <a:p>
            <a:r>
              <a:rPr lang="ru-RU" dirty="0">
                <a:solidFill>
                  <a:srgbClr val="008080"/>
                </a:solidFill>
              </a:rPr>
              <a:t>Снег, словно пух, … </a:t>
            </a:r>
          </a:p>
          <a:p>
            <a:r>
              <a:rPr lang="ru-RU" dirty="0">
                <a:solidFill>
                  <a:srgbClr val="008080"/>
                </a:solidFill>
              </a:rPr>
              <a:t>Трава, как изумруд …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5234201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Другая 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95373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1701</TotalTime>
  <Words>381</Words>
  <Application>Microsoft Office PowerPoint</Application>
  <PresentationFormat>Экран (4:3)</PresentationFormat>
  <Paragraphs>348</Paragraphs>
  <Slides>17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Методист</cp:lastModifiedBy>
  <cp:revision>37</cp:revision>
  <dcterms:created xsi:type="dcterms:W3CDTF">2014-01-06T16:00:12Z</dcterms:created>
  <dcterms:modified xsi:type="dcterms:W3CDTF">2020-04-30T10:13:10Z</dcterms:modified>
</cp:coreProperties>
</file>